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465" r:id="rId2"/>
    <p:sldId id="466" r:id="rId3"/>
    <p:sldId id="477" r:id="rId4"/>
    <p:sldId id="546" r:id="rId5"/>
    <p:sldId id="544" r:id="rId6"/>
    <p:sldId id="545" r:id="rId7"/>
    <p:sldId id="538" r:id="rId8"/>
    <p:sldId id="539" r:id="rId9"/>
    <p:sldId id="542" r:id="rId10"/>
    <p:sldId id="543" r:id="rId11"/>
    <p:sldId id="540" r:id="rId12"/>
    <p:sldId id="468" r:id="rId13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510D"/>
    <a:srgbClr val="E90909"/>
    <a:srgbClr val="02C3FE"/>
    <a:srgbClr val="A759F6"/>
    <a:srgbClr val="0331EF"/>
    <a:srgbClr val="102633"/>
    <a:srgbClr val="0000FF"/>
    <a:srgbClr val="E52A7A"/>
    <a:srgbClr val="E72C7B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40" autoAdjust="0"/>
    <p:restoredTop sz="77333" autoAdjust="0"/>
  </p:normalViewPr>
  <p:slideViewPr>
    <p:cSldViewPr snapToGrid="0">
      <p:cViewPr varScale="1">
        <p:scale>
          <a:sx n="70" d="100"/>
          <a:sy n="70" d="100"/>
        </p:scale>
        <p:origin x="738" y="54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Hea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Tampungan Tanggal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494CB0-1A01-431E-80BE-405C9159BFCA}" type="datetimeFigureOut">
              <a:rPr lang="id-ID" smtClean="0"/>
              <a:t>20/12/2022</a:t>
            </a:fld>
            <a:endParaRPr lang="id-ID"/>
          </a:p>
        </p:txBody>
      </p:sp>
      <p:sp>
        <p:nvSpPr>
          <p:cNvPr id="4" name="Tampungan Gambar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Tampungan Catatan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6" name="Tampungan Ka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Tampungan Nomor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7F6EC2-3FC0-48B3-A422-A938F87522C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42511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F6EC2-3FC0-48B3-A422-A938F87522C3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348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https://flespi.com/blog/node-red-flespi-for-easy-automation-of-everyday-tasks</a:t>
            </a:r>
            <a:endParaRPr lang="en-US" dirty="0"/>
          </a:p>
          <a:p>
            <a:r>
              <a:rPr lang="id-ID" dirty="0"/>
              <a:t>https://github.com/phyunsj/iot-device-simulator-1-mqtt</a:t>
            </a:r>
            <a:endParaRPr lang="en-US" dirty="0"/>
          </a:p>
          <a:p>
            <a:r>
              <a:rPr lang="id-ID" dirty="0"/>
              <a:t>https://github.com/Sevenmojoe/nodered-heroku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2451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https://flespi.com/blog/node-red-flespi-for-easy-automation-of-everyday-tasks</a:t>
            </a:r>
            <a:endParaRPr lang="en-US" dirty="0"/>
          </a:p>
          <a:p>
            <a:r>
              <a:rPr lang="id-ID" dirty="0"/>
              <a:t>https://github.com/phyunsj/iot-device-simulator-1-mqtt</a:t>
            </a:r>
            <a:endParaRPr lang="en-US" dirty="0"/>
          </a:p>
          <a:p>
            <a:r>
              <a:rPr lang="id-ID"/>
              <a:t>https://github.com/Sevenmojoe/nodered-heroku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2346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291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2875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https://geshan.com.np/blog/2021/01/free-nodejs-hosting/</a:t>
            </a:r>
            <a:endParaRPr lang="en-US" dirty="0"/>
          </a:p>
          <a:p>
            <a:r>
              <a:rPr lang="id-ID" dirty="0"/>
              <a:t>https://kaffeine.herokuapp.com/#!</a:t>
            </a:r>
            <a:endParaRPr lang="en-US" dirty="0"/>
          </a:p>
          <a:p>
            <a:r>
              <a:rPr lang="id-ID" dirty="0"/>
              <a:t>https://www.ismaillowkey.net/2021/05/deploy-node-red-di-heroku.html?m=0</a:t>
            </a:r>
            <a:endParaRPr lang="en-US" dirty="0"/>
          </a:p>
          <a:p>
            <a:r>
              <a:rPr lang="en-US" dirty="0"/>
              <a:t>https://cron-job.org/en/</a:t>
            </a:r>
          </a:p>
          <a:p>
            <a:r>
              <a:rPr lang="en-US" dirty="0"/>
              <a:t>https://cronitor.io/cron-job-monitoring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b="1" dirty="0"/>
              <a:t>Keep alive </a:t>
            </a:r>
            <a:r>
              <a:rPr lang="en-ID" b="1" dirty="0" err="1"/>
              <a:t>heroku</a:t>
            </a:r>
            <a:r>
              <a:rPr lang="en-US" b="1" dirty="0"/>
              <a:t> | https://flows.nodered.org/flow/3d16d0afb081f48fda4b9d0db0b29869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b="1" dirty="0"/>
              <a:t>https://www.youtube.com/watch?v=b3dcdCzYTpU</a:t>
            </a:r>
            <a:r>
              <a:rPr lang="en-US" b="1" dirty="0"/>
              <a:t> | deploy Flask Project </a:t>
            </a:r>
            <a:r>
              <a:rPr lang="en-US" b="1" dirty="0" err="1"/>
              <a:t>ke</a:t>
            </a:r>
            <a:r>
              <a:rPr lang="en-US" b="1"/>
              <a:t> Heroku</a:t>
            </a:r>
            <a:endParaRPr lang="en-ID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5663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https://flespi.com/blog/node-red-flespi-for-easy-automation-of-everyday-tasks</a:t>
            </a:r>
            <a:endParaRPr lang="en-US" dirty="0"/>
          </a:p>
          <a:p>
            <a:r>
              <a:rPr lang="id-ID" dirty="0"/>
              <a:t>https://github.com/phyunsj/iot-device-simulator-1-mqtt</a:t>
            </a:r>
            <a:endParaRPr lang="en-US" dirty="0"/>
          </a:p>
          <a:p>
            <a:r>
              <a:rPr lang="id-ID" dirty="0"/>
              <a:t>https://github.com/Sevenmojoe/nodered-heroku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796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https://flespi.com/blog/node-red-flespi-for-easy-automation-of-everyday-tasks</a:t>
            </a:r>
            <a:endParaRPr lang="en-US" dirty="0"/>
          </a:p>
          <a:p>
            <a:r>
              <a:rPr lang="id-ID" dirty="0"/>
              <a:t>https://github.com/phyunsj/iot-device-simulator-1-mqtt</a:t>
            </a:r>
            <a:endParaRPr lang="en-US" dirty="0"/>
          </a:p>
          <a:p>
            <a:r>
              <a:rPr lang="id-ID" dirty="0"/>
              <a:t>https://github.com/Sevenmojoe/nodered-heroku</a:t>
            </a:r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1333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https://flespi.com/blog/node-red-flespi-for-easy-automation-of-everyday-tasks</a:t>
            </a:r>
            <a:endParaRPr lang="en-US" dirty="0"/>
          </a:p>
          <a:p>
            <a:r>
              <a:rPr lang="id-ID" dirty="0"/>
              <a:t>https://github.com/phyunsj/iot-device-simulator-1-mqtt</a:t>
            </a:r>
            <a:endParaRPr lang="en-US" dirty="0"/>
          </a:p>
          <a:p>
            <a:r>
              <a:rPr lang="id-ID" dirty="0"/>
              <a:t>https://github.com/Sevenmojoe/nodered-heroku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2728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https://flespi.com/blog/node-red-flespi-for-easy-automation-of-everyday-tasks</a:t>
            </a:r>
            <a:endParaRPr lang="en-US" dirty="0"/>
          </a:p>
          <a:p>
            <a:r>
              <a:rPr lang="id-ID" dirty="0"/>
              <a:t>https://github.com/phyunsj/iot-device-simulator-1-mqtt</a:t>
            </a:r>
            <a:endParaRPr lang="en-US" dirty="0"/>
          </a:p>
          <a:p>
            <a:r>
              <a:rPr lang="id-ID" dirty="0"/>
              <a:t>https://github.com/Sevenmojoe/nodered-heroku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2308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https://flespi.com/blog/node-red-flespi-for-easy-automation-of-everyday-tasks</a:t>
            </a:r>
            <a:endParaRPr lang="en-US" dirty="0"/>
          </a:p>
          <a:p>
            <a:r>
              <a:rPr lang="id-ID" dirty="0"/>
              <a:t>https://github.com/phyunsj/iot-device-simulator-1-mqtt</a:t>
            </a:r>
            <a:endParaRPr lang="en-US" dirty="0"/>
          </a:p>
          <a:p>
            <a:r>
              <a:rPr lang="id-ID" dirty="0"/>
              <a:t>https://github.com/Sevenmojoe/nodered-heroku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077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https://flespi.com/blog/node-red-flespi-for-easy-automation-of-everyday-tasks</a:t>
            </a:r>
            <a:endParaRPr lang="en-US" dirty="0"/>
          </a:p>
          <a:p>
            <a:r>
              <a:rPr lang="id-ID" dirty="0"/>
              <a:t>https://github.com/phyunsj/iot-device-simulator-1-mqtt</a:t>
            </a:r>
            <a:endParaRPr lang="en-US" dirty="0"/>
          </a:p>
          <a:p>
            <a:r>
              <a:rPr lang="id-ID" dirty="0"/>
              <a:t>https://github.com/Sevenmojoe/nodered-heroku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8172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694F7-8DC5-43D0-9783-B62CECD3A481}" type="datetimeFigureOut">
              <a:rPr lang="id-ID" smtClean="0"/>
              <a:t>20/12/2022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823B-E638-4298-88FE-FE8AAE438F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68200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694F7-8DC5-43D0-9783-B62CECD3A481}" type="datetimeFigureOut">
              <a:rPr lang="id-ID" smtClean="0"/>
              <a:t>20/12/2022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823B-E638-4298-88FE-FE8AAE438F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5662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694F7-8DC5-43D0-9783-B62CECD3A481}" type="datetimeFigureOut">
              <a:rPr lang="id-ID" smtClean="0"/>
              <a:t>20/12/2022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823B-E638-4298-88FE-FE8AAE438F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50966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694F7-8DC5-43D0-9783-B62CECD3A481}" type="datetimeFigureOut">
              <a:rPr lang="id-ID" smtClean="0"/>
              <a:t>20/12/2022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823B-E638-4298-88FE-FE8AAE438F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91832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694F7-8DC5-43D0-9783-B62CECD3A481}" type="datetimeFigureOut">
              <a:rPr lang="id-ID" smtClean="0"/>
              <a:t>20/12/2022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823B-E638-4298-88FE-FE8AAE438F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90068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694F7-8DC5-43D0-9783-B62CECD3A481}" type="datetimeFigureOut">
              <a:rPr lang="id-ID" smtClean="0"/>
              <a:t>20/12/2022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823B-E638-4298-88FE-FE8AAE438F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09877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694F7-8DC5-43D0-9783-B62CECD3A481}" type="datetimeFigureOut">
              <a:rPr lang="id-ID" smtClean="0"/>
              <a:t>20/12/2022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823B-E638-4298-88FE-FE8AAE438F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59547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694F7-8DC5-43D0-9783-B62CECD3A481}" type="datetimeFigureOut">
              <a:rPr lang="id-ID" smtClean="0"/>
              <a:t>20/12/2022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823B-E638-4298-88FE-FE8AAE438F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049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694F7-8DC5-43D0-9783-B62CECD3A481}" type="datetimeFigureOut">
              <a:rPr lang="id-ID" smtClean="0"/>
              <a:t>20/12/2022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823B-E638-4298-88FE-FE8AAE438F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97959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694F7-8DC5-43D0-9783-B62CECD3A481}" type="datetimeFigureOut">
              <a:rPr lang="id-ID" smtClean="0"/>
              <a:t>20/12/2022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823B-E638-4298-88FE-FE8AAE438F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97518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694F7-8DC5-43D0-9783-B62CECD3A481}" type="datetimeFigureOut">
              <a:rPr lang="id-ID" smtClean="0"/>
              <a:t>20/12/2022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823B-E638-4298-88FE-FE8AAE438F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38893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694F7-8DC5-43D0-9783-B62CECD3A481}" type="datetimeFigureOut">
              <a:rPr lang="id-ID" smtClean="0"/>
              <a:t>20/12/2022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3823B-E638-4298-88FE-FE8AAE438F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77947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hyperlink" Target="https://vercel.com/signu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qovery.com/pricing/" TargetMode="External"/><Relationship Id="rId5" Type="http://schemas.openxmlformats.org/officeDocument/2006/relationships/hyperlink" Target="https://signup.heroku.com/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lements.heroku.com/buttons/joeartsea/node-red-heroku" TargetMode="External"/><Relationship Id="rId5" Type="http://schemas.openxmlformats.org/officeDocument/2006/relationships/hyperlink" Target="https://signup.heroku.com/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gif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gi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600"/>
          </a:p>
        </p:txBody>
      </p:sp>
      <p:sp>
        <p:nvSpPr>
          <p:cNvPr id="44" name="Rectangle 5">
            <a:extLst>
              <a:ext uri="{FF2B5EF4-FFF2-40B4-BE49-F238E27FC236}">
                <a16:creationId xmlns:a16="http://schemas.microsoft.com/office/drawing/2014/main" id="{59488A0A-E9BD-4548-89BD-17BF4ACB2BAD}"/>
              </a:ext>
            </a:extLst>
          </p:cNvPr>
          <p:cNvSpPr/>
          <p:nvPr/>
        </p:nvSpPr>
        <p:spPr>
          <a:xfrm>
            <a:off x="2847867" y="-14048"/>
            <a:ext cx="9358647" cy="843462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  <a:gd name="connsiteX0" fmla="*/ 0 w 5090643"/>
              <a:gd name="connsiteY0" fmla="*/ 0 h 990600"/>
              <a:gd name="connsiteX1" fmla="*/ 5090643 w 5090643"/>
              <a:gd name="connsiteY1" fmla="*/ 0 h 990600"/>
              <a:gd name="connsiteX2" fmla="*/ 5090643 w 5090643"/>
              <a:gd name="connsiteY2" fmla="*/ 990600 h 990600"/>
              <a:gd name="connsiteX3" fmla="*/ 1071093 w 5090643"/>
              <a:gd name="connsiteY3" fmla="*/ 990600 h 990600"/>
              <a:gd name="connsiteX4" fmla="*/ 0 w 5090643"/>
              <a:gd name="connsiteY4" fmla="*/ 0 h 990600"/>
              <a:gd name="connsiteX0" fmla="*/ 0 w 5090643"/>
              <a:gd name="connsiteY0" fmla="*/ 0 h 990600"/>
              <a:gd name="connsiteX1" fmla="*/ 5090643 w 5090643"/>
              <a:gd name="connsiteY1" fmla="*/ 0 h 990600"/>
              <a:gd name="connsiteX2" fmla="*/ 5090643 w 5090643"/>
              <a:gd name="connsiteY2" fmla="*/ 990600 h 990600"/>
              <a:gd name="connsiteX3" fmla="*/ 736036 w 5090643"/>
              <a:gd name="connsiteY3" fmla="*/ 990600 h 990600"/>
              <a:gd name="connsiteX4" fmla="*/ 0 w 5090643"/>
              <a:gd name="connsiteY4" fmla="*/ 0 h 990600"/>
              <a:gd name="connsiteX0" fmla="*/ 0 w 4869505"/>
              <a:gd name="connsiteY0" fmla="*/ 0 h 990600"/>
              <a:gd name="connsiteX1" fmla="*/ 4869505 w 4869505"/>
              <a:gd name="connsiteY1" fmla="*/ 0 h 990600"/>
              <a:gd name="connsiteX2" fmla="*/ 4869505 w 4869505"/>
              <a:gd name="connsiteY2" fmla="*/ 990600 h 990600"/>
              <a:gd name="connsiteX3" fmla="*/ 514898 w 4869505"/>
              <a:gd name="connsiteY3" fmla="*/ 990600 h 990600"/>
              <a:gd name="connsiteX4" fmla="*/ 0 w 4869505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9505" h="990600">
                <a:moveTo>
                  <a:pt x="0" y="0"/>
                </a:moveTo>
                <a:lnTo>
                  <a:pt x="4869505" y="0"/>
                </a:lnTo>
                <a:lnTo>
                  <a:pt x="4869505" y="990600"/>
                </a:lnTo>
                <a:lnTo>
                  <a:pt x="514898" y="9906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E0000"/>
              </a:gs>
              <a:gs pos="50000">
                <a:srgbClr val="EE5810">
                  <a:shade val="67500"/>
                  <a:satMod val="115000"/>
                </a:srgbClr>
              </a:gs>
              <a:gs pos="100000">
                <a:srgbClr val="EE581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C758C94-C0D0-4F5E-9EBC-BF02F205C5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19" y="296764"/>
            <a:ext cx="2470985" cy="549966"/>
          </a:xfrm>
          <a:prstGeom prst="rect">
            <a:avLst/>
          </a:prstGeom>
        </p:spPr>
      </p:pic>
      <p:sp>
        <p:nvSpPr>
          <p:cNvPr id="46" name="Rectangle 5">
            <a:extLst>
              <a:ext uri="{FF2B5EF4-FFF2-40B4-BE49-F238E27FC236}">
                <a16:creationId xmlns:a16="http://schemas.microsoft.com/office/drawing/2014/main" id="{6C33B8EF-D52D-4E5C-AE4F-47D1823E6282}"/>
              </a:ext>
            </a:extLst>
          </p:cNvPr>
          <p:cNvSpPr/>
          <p:nvPr/>
        </p:nvSpPr>
        <p:spPr>
          <a:xfrm>
            <a:off x="4700589" y="3214610"/>
            <a:ext cx="7152656" cy="81156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  <a:gd name="connsiteX0" fmla="*/ 0 w 5090643"/>
              <a:gd name="connsiteY0" fmla="*/ 0 h 990600"/>
              <a:gd name="connsiteX1" fmla="*/ 5090643 w 5090643"/>
              <a:gd name="connsiteY1" fmla="*/ 0 h 990600"/>
              <a:gd name="connsiteX2" fmla="*/ 5090643 w 5090643"/>
              <a:gd name="connsiteY2" fmla="*/ 990600 h 990600"/>
              <a:gd name="connsiteX3" fmla="*/ 1071093 w 5090643"/>
              <a:gd name="connsiteY3" fmla="*/ 990600 h 990600"/>
              <a:gd name="connsiteX4" fmla="*/ 0 w 5090643"/>
              <a:gd name="connsiteY4" fmla="*/ 0 h 990600"/>
              <a:gd name="connsiteX0" fmla="*/ 0 w 5090643"/>
              <a:gd name="connsiteY0" fmla="*/ 0 h 990600"/>
              <a:gd name="connsiteX1" fmla="*/ 5090643 w 5090643"/>
              <a:gd name="connsiteY1" fmla="*/ 0 h 990600"/>
              <a:gd name="connsiteX2" fmla="*/ 5090643 w 5090643"/>
              <a:gd name="connsiteY2" fmla="*/ 990600 h 990600"/>
              <a:gd name="connsiteX3" fmla="*/ 736036 w 5090643"/>
              <a:gd name="connsiteY3" fmla="*/ 990600 h 990600"/>
              <a:gd name="connsiteX4" fmla="*/ 0 w 5090643"/>
              <a:gd name="connsiteY4" fmla="*/ 0 h 990600"/>
              <a:gd name="connsiteX0" fmla="*/ 0 w 4869505"/>
              <a:gd name="connsiteY0" fmla="*/ 0 h 990600"/>
              <a:gd name="connsiteX1" fmla="*/ 4869505 w 4869505"/>
              <a:gd name="connsiteY1" fmla="*/ 0 h 990600"/>
              <a:gd name="connsiteX2" fmla="*/ 4869505 w 4869505"/>
              <a:gd name="connsiteY2" fmla="*/ 990600 h 990600"/>
              <a:gd name="connsiteX3" fmla="*/ 514898 w 4869505"/>
              <a:gd name="connsiteY3" fmla="*/ 990600 h 990600"/>
              <a:gd name="connsiteX4" fmla="*/ 0 w 4869505"/>
              <a:gd name="connsiteY4" fmla="*/ 0 h 990600"/>
              <a:gd name="connsiteX0" fmla="*/ 0 w 4377067"/>
              <a:gd name="connsiteY0" fmla="*/ 0 h 990600"/>
              <a:gd name="connsiteX1" fmla="*/ 4377067 w 4377067"/>
              <a:gd name="connsiteY1" fmla="*/ 0 h 990600"/>
              <a:gd name="connsiteX2" fmla="*/ 4377067 w 4377067"/>
              <a:gd name="connsiteY2" fmla="*/ 990600 h 990600"/>
              <a:gd name="connsiteX3" fmla="*/ 22460 w 4377067"/>
              <a:gd name="connsiteY3" fmla="*/ 990600 h 990600"/>
              <a:gd name="connsiteX4" fmla="*/ 0 w 4377067"/>
              <a:gd name="connsiteY4" fmla="*/ 0 h 990600"/>
              <a:gd name="connsiteX0" fmla="*/ 2675 w 4354607"/>
              <a:gd name="connsiteY0" fmla="*/ 0 h 990600"/>
              <a:gd name="connsiteX1" fmla="*/ 4354607 w 4354607"/>
              <a:gd name="connsiteY1" fmla="*/ 0 h 990600"/>
              <a:gd name="connsiteX2" fmla="*/ 4354607 w 4354607"/>
              <a:gd name="connsiteY2" fmla="*/ 990600 h 990600"/>
              <a:gd name="connsiteX3" fmla="*/ 0 w 4354607"/>
              <a:gd name="connsiteY3" fmla="*/ 990600 h 990600"/>
              <a:gd name="connsiteX4" fmla="*/ 2675 w 4354607"/>
              <a:gd name="connsiteY4" fmla="*/ 0 h 990600"/>
              <a:gd name="connsiteX0" fmla="*/ 255 w 4354880"/>
              <a:gd name="connsiteY0" fmla="*/ 0 h 990600"/>
              <a:gd name="connsiteX1" fmla="*/ 4354880 w 4354880"/>
              <a:gd name="connsiteY1" fmla="*/ 0 h 990600"/>
              <a:gd name="connsiteX2" fmla="*/ 4354880 w 4354880"/>
              <a:gd name="connsiteY2" fmla="*/ 990600 h 990600"/>
              <a:gd name="connsiteX3" fmla="*/ 273 w 4354880"/>
              <a:gd name="connsiteY3" fmla="*/ 990600 h 990600"/>
              <a:gd name="connsiteX4" fmla="*/ 255 w 435488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4880" h="990600">
                <a:moveTo>
                  <a:pt x="255" y="0"/>
                </a:moveTo>
                <a:lnTo>
                  <a:pt x="4354880" y="0"/>
                </a:lnTo>
                <a:lnTo>
                  <a:pt x="4354880" y="990600"/>
                </a:lnTo>
                <a:lnTo>
                  <a:pt x="273" y="990600"/>
                </a:lnTo>
                <a:cubicBezTo>
                  <a:pt x="1165" y="660400"/>
                  <a:pt x="-637" y="330200"/>
                  <a:pt x="255" y="0"/>
                </a:cubicBezTo>
                <a:close/>
              </a:path>
            </a:pathLst>
          </a:custGeom>
          <a:gradFill flip="none" rotWithShape="1">
            <a:gsLst>
              <a:gs pos="0">
                <a:srgbClr val="EE5810">
                  <a:shade val="30000"/>
                  <a:satMod val="115000"/>
                </a:srgbClr>
              </a:gs>
              <a:gs pos="50000">
                <a:srgbClr val="EE5810">
                  <a:shade val="67500"/>
                  <a:satMod val="115000"/>
                </a:srgbClr>
              </a:gs>
              <a:gs pos="100000">
                <a:srgbClr val="EE581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FA12301-1944-473C-8FC5-14E91957097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5000" b="74462" l="7462" r="745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74" t="14393" r="24391" b="24443"/>
          <a:stretch/>
        </p:blipFill>
        <p:spPr>
          <a:xfrm>
            <a:off x="10792461" y="5735286"/>
            <a:ext cx="937864" cy="918789"/>
          </a:xfrm>
          <a:prstGeom prst="rect">
            <a:avLst/>
          </a:prstGeom>
        </p:spPr>
      </p:pic>
      <p:sp>
        <p:nvSpPr>
          <p:cNvPr id="48" name="Rectangle 2">
            <a:extLst>
              <a:ext uri="{FF2B5EF4-FFF2-40B4-BE49-F238E27FC236}">
                <a16:creationId xmlns:a16="http://schemas.microsoft.com/office/drawing/2014/main" id="{5C03C2CF-4F58-44B2-9500-3E3613A9E6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88935" y="1863965"/>
            <a:ext cx="7182063" cy="1356741"/>
          </a:xfrm>
        </p:spPr>
        <p:txBody>
          <a:bodyPr>
            <a:normAutofit fontScale="90000"/>
          </a:bodyPr>
          <a:lstStyle/>
          <a:p>
            <a:r>
              <a:rPr lang="en-US" altLang="en-US" sz="3600" b="1" dirty="0">
                <a:solidFill>
                  <a:schemeClr val="bg1"/>
                </a:solidFill>
              </a:rPr>
              <a:t>Node-red dan IoT Simulation Pada Google </a:t>
            </a:r>
            <a:r>
              <a:rPr lang="en-US" altLang="en-US" sz="3600" b="1" dirty="0" err="1">
                <a:solidFill>
                  <a:schemeClr val="bg1"/>
                </a:solidFill>
              </a:rPr>
              <a:t>Colab</a:t>
            </a:r>
            <a:r>
              <a:rPr lang="en-US" altLang="en-US" sz="3600" b="1" dirty="0">
                <a:solidFill>
                  <a:schemeClr val="bg1"/>
                </a:solidFill>
              </a:rPr>
              <a:t> &amp; Heroku </a:t>
            </a:r>
            <a:r>
              <a:rPr lang="en-US" altLang="en-US" sz="3600" b="1" dirty="0" err="1">
                <a:solidFill>
                  <a:schemeClr val="bg1"/>
                </a:solidFill>
              </a:rPr>
              <a:t>utk</a:t>
            </a:r>
            <a:r>
              <a:rPr lang="en-US" altLang="en-US" sz="3600" b="1" dirty="0">
                <a:solidFill>
                  <a:schemeClr val="bg1"/>
                </a:solidFill>
              </a:rPr>
              <a:t> run </a:t>
            </a:r>
            <a:r>
              <a:rPr lang="en-US" altLang="en-US" sz="3600" b="1" dirty="0" err="1">
                <a:solidFill>
                  <a:schemeClr val="bg1"/>
                </a:solidFill>
              </a:rPr>
              <a:t>Algoritma</a:t>
            </a:r>
            <a:r>
              <a:rPr lang="en-US" altLang="en-US" sz="3600" b="1" dirty="0">
                <a:solidFill>
                  <a:schemeClr val="bg1"/>
                </a:solidFill>
              </a:rPr>
              <a:t> </a:t>
            </a:r>
            <a:r>
              <a:rPr lang="en-US" altLang="en-US" sz="3600" b="1" dirty="0" err="1">
                <a:solidFill>
                  <a:schemeClr val="bg1"/>
                </a:solidFill>
              </a:rPr>
              <a:t>dgn</a:t>
            </a:r>
            <a:r>
              <a:rPr lang="en-US" altLang="en-US" sz="3600" b="1" dirty="0">
                <a:solidFill>
                  <a:schemeClr val="bg1"/>
                </a:solidFill>
              </a:rPr>
              <a:t> Worse Case </a:t>
            </a:r>
            <a:r>
              <a:rPr lang="en-US" altLang="en-US" sz="3600" b="1" dirty="0" err="1">
                <a:solidFill>
                  <a:schemeClr val="bg1"/>
                </a:solidFill>
              </a:rPr>
              <a:t>Rendah</a:t>
            </a:r>
            <a:endParaRPr lang="en-US" altLang="en-US" sz="3600" b="1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2FCAA92-B80C-43B0-BD11-B5E57AE72CDA}"/>
              </a:ext>
            </a:extLst>
          </p:cNvPr>
          <p:cNvSpPr/>
          <p:nvPr/>
        </p:nvSpPr>
        <p:spPr>
          <a:xfrm>
            <a:off x="9204168" y="274986"/>
            <a:ext cx="2264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Selasa, 08 Maret 2022</a:t>
            </a:r>
          </a:p>
        </p:txBody>
      </p:sp>
      <p:sp>
        <p:nvSpPr>
          <p:cNvPr id="51" name="Rectangle 2">
            <a:extLst>
              <a:ext uri="{FF2B5EF4-FFF2-40B4-BE49-F238E27FC236}">
                <a16:creationId xmlns:a16="http://schemas.microsoft.com/office/drawing/2014/main" id="{3BE00A9E-C54C-4D6A-AECA-6DA63C6394E4}"/>
              </a:ext>
            </a:extLst>
          </p:cNvPr>
          <p:cNvSpPr txBox="1">
            <a:spLocks noChangeArrowheads="1"/>
          </p:cNvSpPr>
          <p:nvPr/>
        </p:nvSpPr>
        <p:spPr>
          <a:xfrm>
            <a:off x="4594690" y="3332209"/>
            <a:ext cx="7331377" cy="9049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1600" b="1" dirty="0">
                <a:solidFill>
                  <a:srgbClr val="ED510D"/>
                </a:solidFill>
              </a:rPr>
              <a:t>#Lab. Komputasi Cerdas (KC) </a:t>
            </a:r>
            <a:br>
              <a:rPr lang="id-ID" altLang="en-US" sz="1600" b="1" dirty="0">
                <a:solidFill>
                  <a:srgbClr val="ED510D"/>
                </a:solidFill>
              </a:rPr>
            </a:br>
            <a:r>
              <a:rPr lang="en-US" altLang="en-US" sz="1600" b="1" dirty="0">
                <a:solidFill>
                  <a:srgbClr val="ED510D"/>
                </a:solidFill>
              </a:rPr>
              <a:t>#Kuliah Hybrid </a:t>
            </a:r>
            <a:r>
              <a:rPr lang="en-US" altLang="en-US" sz="1600" b="1" dirty="0" err="1">
                <a:solidFill>
                  <a:srgbClr val="ED510D"/>
                </a:solidFill>
              </a:rPr>
              <a:t>Bertahap</a:t>
            </a:r>
            <a:r>
              <a:rPr lang="id-ID" altLang="en-US" sz="1600" b="1" dirty="0">
                <a:solidFill>
                  <a:srgbClr val="ED510D"/>
                </a:solidFill>
              </a:rPr>
              <a:t> di Prodi Studi Teknik Informatika, Filkom UB</a:t>
            </a:r>
          </a:p>
          <a:p>
            <a:r>
              <a:rPr lang="id-ID" altLang="en-US" sz="1600" b="1" dirty="0">
                <a:solidFill>
                  <a:srgbClr val="ED510D"/>
                </a:solidFill>
              </a:rPr>
              <a:t>#Merdeka Belajar</a:t>
            </a:r>
          </a:p>
          <a:p>
            <a:r>
              <a:rPr lang="en-US" altLang="en-US" sz="1600" b="1" dirty="0">
                <a:solidFill>
                  <a:srgbClr val="ED510D"/>
                </a:solidFill>
              </a:rPr>
              <a:t>#Cegah Covid-19</a:t>
            </a:r>
            <a:r>
              <a:rPr lang="id-ID" altLang="en-US" sz="1600" b="1" dirty="0">
                <a:solidFill>
                  <a:srgbClr val="ED510D"/>
                </a:solidFill>
              </a:rPr>
              <a:t> </a:t>
            </a:r>
            <a:endParaRPr lang="en-US" altLang="en-US" sz="1600" b="1" dirty="0">
              <a:solidFill>
                <a:srgbClr val="ED510D"/>
              </a:solidFill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8A99C12E-7F1E-4B30-BE9F-74A35881FF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08" y="1410480"/>
            <a:ext cx="4676037" cy="4822354"/>
          </a:xfrm>
          <a:prstGeom prst="rect">
            <a:avLst/>
          </a:prstGeom>
        </p:spPr>
      </p:pic>
      <p:sp>
        <p:nvSpPr>
          <p:cNvPr id="53" name="Rectangle 6">
            <a:extLst>
              <a:ext uri="{FF2B5EF4-FFF2-40B4-BE49-F238E27FC236}">
                <a16:creationId xmlns:a16="http://schemas.microsoft.com/office/drawing/2014/main" id="{76F2B236-2784-4659-AA37-DBF2661222FF}"/>
              </a:ext>
            </a:extLst>
          </p:cNvPr>
          <p:cNvSpPr/>
          <p:nvPr/>
        </p:nvSpPr>
        <p:spPr>
          <a:xfrm flipH="1">
            <a:off x="-14514" y="6265558"/>
            <a:ext cx="4791357" cy="592442"/>
          </a:xfrm>
          <a:custGeom>
            <a:avLst/>
            <a:gdLst>
              <a:gd name="connsiteX0" fmla="*/ 0 w 9467850"/>
              <a:gd name="connsiteY0" fmla="*/ 0 h 952500"/>
              <a:gd name="connsiteX1" fmla="*/ 9467850 w 9467850"/>
              <a:gd name="connsiteY1" fmla="*/ 0 h 952500"/>
              <a:gd name="connsiteX2" fmla="*/ 9467850 w 9467850"/>
              <a:gd name="connsiteY2" fmla="*/ 952500 h 952500"/>
              <a:gd name="connsiteX3" fmla="*/ 0 w 9467850"/>
              <a:gd name="connsiteY3" fmla="*/ 952500 h 952500"/>
              <a:gd name="connsiteX4" fmla="*/ 0 w 9467850"/>
              <a:gd name="connsiteY4" fmla="*/ 0 h 952500"/>
              <a:gd name="connsiteX0" fmla="*/ 914400 w 9467850"/>
              <a:gd name="connsiteY0" fmla="*/ 0 h 952500"/>
              <a:gd name="connsiteX1" fmla="*/ 9467850 w 9467850"/>
              <a:gd name="connsiteY1" fmla="*/ 0 h 952500"/>
              <a:gd name="connsiteX2" fmla="*/ 9467850 w 9467850"/>
              <a:gd name="connsiteY2" fmla="*/ 952500 h 952500"/>
              <a:gd name="connsiteX3" fmla="*/ 0 w 9467850"/>
              <a:gd name="connsiteY3" fmla="*/ 952500 h 952500"/>
              <a:gd name="connsiteX4" fmla="*/ 914400 w 9467850"/>
              <a:gd name="connsiteY4" fmla="*/ 0 h 952500"/>
              <a:gd name="connsiteX0" fmla="*/ 1927766 w 10481216"/>
              <a:gd name="connsiteY0" fmla="*/ 0 h 952500"/>
              <a:gd name="connsiteX1" fmla="*/ 10481216 w 10481216"/>
              <a:gd name="connsiteY1" fmla="*/ 0 h 952500"/>
              <a:gd name="connsiteX2" fmla="*/ 10481216 w 10481216"/>
              <a:gd name="connsiteY2" fmla="*/ 952500 h 952500"/>
              <a:gd name="connsiteX3" fmla="*/ 0 w 10481216"/>
              <a:gd name="connsiteY3" fmla="*/ 952500 h 952500"/>
              <a:gd name="connsiteX4" fmla="*/ 1927766 w 10481216"/>
              <a:gd name="connsiteY4" fmla="*/ 0 h 952500"/>
              <a:gd name="connsiteX0" fmla="*/ 1479751 w 10033201"/>
              <a:gd name="connsiteY0" fmla="*/ 0 h 952500"/>
              <a:gd name="connsiteX1" fmla="*/ 10033201 w 10033201"/>
              <a:gd name="connsiteY1" fmla="*/ 0 h 952500"/>
              <a:gd name="connsiteX2" fmla="*/ 10033201 w 10033201"/>
              <a:gd name="connsiteY2" fmla="*/ 952500 h 952500"/>
              <a:gd name="connsiteX3" fmla="*/ 0 w 10033201"/>
              <a:gd name="connsiteY3" fmla="*/ 952500 h 952500"/>
              <a:gd name="connsiteX4" fmla="*/ 1479751 w 10033201"/>
              <a:gd name="connsiteY4" fmla="*/ 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3201" h="952500">
                <a:moveTo>
                  <a:pt x="1479751" y="0"/>
                </a:moveTo>
                <a:lnTo>
                  <a:pt x="10033201" y="0"/>
                </a:lnTo>
                <a:lnTo>
                  <a:pt x="10033201" y="952500"/>
                </a:lnTo>
                <a:lnTo>
                  <a:pt x="0" y="952500"/>
                </a:lnTo>
                <a:lnTo>
                  <a:pt x="1479751" y="0"/>
                </a:lnTo>
                <a:close/>
              </a:path>
            </a:pathLst>
          </a:custGeom>
          <a:gradFill>
            <a:gsLst>
              <a:gs pos="0">
                <a:srgbClr val="FE0000"/>
              </a:gs>
              <a:gs pos="50000">
                <a:srgbClr val="EE5810">
                  <a:shade val="67500"/>
                  <a:satMod val="115000"/>
                </a:srgbClr>
              </a:gs>
              <a:gs pos="100000">
                <a:srgbClr val="EE5810">
                  <a:shade val="100000"/>
                  <a:satMod val="115000"/>
                </a:srgbClr>
              </a:gs>
            </a:gsLst>
            <a:lin ang="0" scaled="1"/>
          </a:gradFill>
          <a:ln>
            <a:solidFill>
              <a:srgbClr val="EA41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ED4D3D0-9E68-4B0A-91CE-CFFEBF848C37}"/>
              </a:ext>
            </a:extLst>
          </p:cNvPr>
          <p:cNvSpPr/>
          <p:nvPr/>
        </p:nvSpPr>
        <p:spPr>
          <a:xfrm>
            <a:off x="203388" y="5412121"/>
            <a:ext cx="43780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  <a:latin typeface="+mj-lt"/>
              </a:rPr>
              <a:t>Oleh: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Imam Cholissodin</a:t>
            </a:r>
            <a:r>
              <a:rPr lang="id-ID" b="1" dirty="0">
                <a:solidFill>
                  <a:schemeClr val="bg1"/>
                </a:solidFill>
                <a:latin typeface="+mj-lt"/>
              </a:rPr>
              <a:t> | imamcs@ub.ac.id</a:t>
            </a:r>
          </a:p>
          <a:p>
            <a:pPr algn="ctr"/>
            <a:r>
              <a:rPr lang="id-ID" b="1" dirty="0">
                <a:solidFill>
                  <a:schemeClr val="bg1"/>
                </a:solidFill>
                <a:latin typeface="+mj-lt"/>
              </a:rPr>
              <a:t>Dosen Fakultas Ilmu Komputer (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Filkom</a:t>
            </a:r>
            <a:r>
              <a:rPr lang="id-ID" b="1" dirty="0">
                <a:solidFill>
                  <a:schemeClr val="bg1"/>
                </a:solidFill>
                <a:latin typeface="+mj-lt"/>
              </a:rPr>
              <a:t>)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UB</a:t>
            </a:r>
            <a:endParaRPr lang="id-ID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BE6852-6EB0-4520-83DC-4ADDEB6496A5}"/>
              </a:ext>
            </a:extLst>
          </p:cNvPr>
          <p:cNvSpPr/>
          <p:nvPr/>
        </p:nvSpPr>
        <p:spPr>
          <a:xfrm>
            <a:off x="4083186" y="960183"/>
            <a:ext cx="79442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altLang="en-US" sz="3200" b="1" dirty="0">
                <a:solidFill>
                  <a:srgbClr val="0331EF"/>
                </a:solidFill>
              </a:rPr>
              <a:t>Mata </a:t>
            </a:r>
            <a:r>
              <a:rPr lang="id-ID" altLang="en-US" sz="3200" b="1" dirty="0">
                <a:solidFill>
                  <a:srgbClr val="02C3FE"/>
                </a:solidFill>
              </a:rPr>
              <a:t>Kuliah</a:t>
            </a:r>
            <a:r>
              <a:rPr lang="id-ID" altLang="en-US" sz="3200" b="1" dirty="0">
                <a:solidFill>
                  <a:schemeClr val="bg1"/>
                </a:solidFill>
              </a:rPr>
              <a:t> | </a:t>
            </a:r>
            <a:r>
              <a:rPr lang="en-US" altLang="en-US" sz="3200" b="1" dirty="0">
                <a:solidFill>
                  <a:srgbClr val="A759F6"/>
                </a:solidFill>
              </a:rPr>
              <a:t>Desain dan </a:t>
            </a:r>
            <a:r>
              <a:rPr lang="en-US" altLang="en-US" sz="3200" b="1" dirty="0" err="1">
                <a:solidFill>
                  <a:srgbClr val="A759F6"/>
                </a:solidFill>
              </a:rPr>
              <a:t>Analisis</a:t>
            </a:r>
            <a:r>
              <a:rPr lang="en-US" altLang="en-US" sz="3200" b="1" dirty="0">
                <a:solidFill>
                  <a:srgbClr val="A759F6"/>
                </a:solidFill>
              </a:rPr>
              <a:t> </a:t>
            </a:r>
            <a:r>
              <a:rPr lang="en-US" altLang="en-US" sz="3200" b="1" dirty="0" err="1">
                <a:solidFill>
                  <a:srgbClr val="A759F6"/>
                </a:solidFill>
              </a:rPr>
              <a:t>Algoritma</a:t>
            </a:r>
            <a:endParaRPr lang="id-ID" sz="3200" dirty="0">
              <a:solidFill>
                <a:srgbClr val="A759F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025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0229832" cy="981075"/>
          </a:xfrm>
        </p:spPr>
        <p:txBody>
          <a:bodyPr>
            <a:normAutofit/>
          </a:bodyPr>
          <a:lstStyle/>
          <a:p>
            <a:r>
              <a:rPr lang="en-US" altLang="en-US" sz="3600" b="1" dirty="0" err="1">
                <a:solidFill>
                  <a:schemeClr val="bg1"/>
                </a:solidFill>
              </a:rPr>
              <a:t>Pengantar</a:t>
            </a:r>
            <a:r>
              <a:rPr lang="en-US" altLang="en-US" sz="3600" b="1" dirty="0">
                <a:solidFill>
                  <a:schemeClr val="bg1"/>
                </a:solidFill>
              </a:rPr>
              <a:t> | node-red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6580F178-9A78-4FDC-8C88-1EBE83633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2" y="1191170"/>
            <a:ext cx="10961677" cy="5069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sz="1800" kern="0" dirty="0">
                <a:solidFill>
                  <a:schemeClr val="bg1"/>
                </a:solidFill>
                <a:latin typeface="Arial"/>
                <a:cs typeface="Arial"/>
              </a:rPr>
              <a:t>Cek </a:t>
            </a:r>
            <a:r>
              <a:rPr lang="en-US" sz="1800" kern="0" dirty="0" err="1">
                <a:solidFill>
                  <a:schemeClr val="bg1"/>
                </a:solidFill>
                <a:latin typeface="Arial"/>
                <a:cs typeface="Arial"/>
              </a:rPr>
              <a:t>Tampilan</a:t>
            </a:r>
            <a:r>
              <a:rPr lang="en-US" sz="1800" kern="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800" kern="0" dirty="0" err="1">
                <a:solidFill>
                  <a:schemeClr val="bg1"/>
                </a:solidFill>
                <a:latin typeface="Arial"/>
                <a:cs typeface="Arial"/>
              </a:rPr>
              <a:t>ui</a:t>
            </a:r>
            <a:r>
              <a:rPr lang="en-US" sz="1800" kern="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800" kern="0" dirty="0" err="1">
                <a:solidFill>
                  <a:schemeClr val="bg1"/>
                </a:solidFill>
                <a:latin typeface="Arial"/>
                <a:cs typeface="Arial"/>
              </a:rPr>
              <a:t>secara</a:t>
            </a:r>
            <a:r>
              <a:rPr lang="en-US" sz="1800" kern="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800" kern="0" dirty="0" err="1">
                <a:solidFill>
                  <a:schemeClr val="bg1"/>
                </a:solidFill>
                <a:latin typeface="Arial"/>
                <a:cs typeface="Arial"/>
              </a:rPr>
              <a:t>realtime</a:t>
            </a:r>
            <a:r>
              <a:rPr lang="en-US" sz="1800" kern="0" dirty="0">
                <a:solidFill>
                  <a:schemeClr val="bg1"/>
                </a:solidFill>
                <a:latin typeface="Arial"/>
                <a:cs typeface="Arial"/>
              </a:rPr>
              <a:t>, </a:t>
            </a:r>
            <a:r>
              <a:rPr lang="en-US" sz="1800" kern="0" dirty="0" err="1">
                <a:solidFill>
                  <a:schemeClr val="bg1"/>
                </a:solidFill>
                <a:latin typeface="Arial"/>
                <a:cs typeface="Arial"/>
              </a:rPr>
              <a:t>yaitu</a:t>
            </a:r>
            <a:r>
              <a:rPr lang="en-US" sz="1800" kern="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800" kern="0" dirty="0" err="1">
                <a:solidFill>
                  <a:schemeClr val="bg1"/>
                </a:solidFill>
                <a:latin typeface="Arial"/>
                <a:cs typeface="Arial"/>
              </a:rPr>
              <a:t>setelah</a:t>
            </a:r>
            <a:r>
              <a:rPr lang="en-US" sz="1800" kern="0" dirty="0">
                <a:solidFill>
                  <a:schemeClr val="bg1"/>
                </a:solidFill>
                <a:latin typeface="Arial"/>
                <a:cs typeface="Arial"/>
              </a:rPr>
              <a:t> “….ngrok.io” </a:t>
            </a:r>
            <a:r>
              <a:rPr lang="en-US" sz="1800" kern="0" dirty="0" err="1">
                <a:solidFill>
                  <a:schemeClr val="bg1"/>
                </a:solidFill>
                <a:latin typeface="Arial"/>
                <a:cs typeface="Arial"/>
              </a:rPr>
              <a:t>tambahkan</a:t>
            </a:r>
            <a:r>
              <a:rPr lang="en-US" sz="1800" kern="0" dirty="0">
                <a:solidFill>
                  <a:schemeClr val="bg1"/>
                </a:solidFill>
                <a:latin typeface="Arial"/>
                <a:cs typeface="Arial"/>
              </a:rPr>
              <a:t> “/</a:t>
            </a:r>
            <a:r>
              <a:rPr lang="en-US" sz="1800" kern="0" dirty="0" err="1">
                <a:solidFill>
                  <a:schemeClr val="bg1"/>
                </a:solidFill>
                <a:latin typeface="Arial"/>
                <a:cs typeface="Arial"/>
              </a:rPr>
              <a:t>ui</a:t>
            </a:r>
            <a:r>
              <a:rPr lang="en-US" sz="1800" kern="0" dirty="0">
                <a:solidFill>
                  <a:schemeClr val="bg1"/>
                </a:solidFill>
                <a:latin typeface="Arial"/>
                <a:cs typeface="Arial"/>
              </a:rPr>
              <a:t>”, pada link http://872b-35-233-131-206.ngrok.io/ui</a:t>
            </a: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marL="0" lvl="0" indent="0" algn="just" eaLnBrk="1" hangingPunct="1">
              <a:buNone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0E857A-8FC1-40F3-AC74-14CA9E4591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38" t="237" r="138" b="42991"/>
          <a:stretch/>
        </p:blipFill>
        <p:spPr>
          <a:xfrm>
            <a:off x="796109" y="1853517"/>
            <a:ext cx="8971972" cy="299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09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0229832" cy="981075"/>
          </a:xfrm>
        </p:spPr>
        <p:txBody>
          <a:bodyPr>
            <a:normAutofit/>
          </a:bodyPr>
          <a:lstStyle/>
          <a:p>
            <a:r>
              <a:rPr lang="en-US" altLang="en-US" sz="3600" b="1" dirty="0" err="1">
                <a:solidFill>
                  <a:schemeClr val="bg1"/>
                </a:solidFill>
              </a:rPr>
              <a:t>Pengantar</a:t>
            </a:r>
            <a:r>
              <a:rPr lang="en-US" altLang="en-US" sz="3600" b="1" dirty="0">
                <a:solidFill>
                  <a:schemeClr val="bg1"/>
                </a:solidFill>
              </a:rPr>
              <a:t> | node-red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6580F178-9A78-4FDC-8C88-1EBE83633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2" y="1191170"/>
            <a:ext cx="10961677" cy="475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sz="1800" kern="0" dirty="0">
                <a:solidFill>
                  <a:schemeClr val="bg1"/>
                </a:solidFill>
                <a:latin typeface="Arial"/>
                <a:cs typeface="Arial"/>
              </a:rPr>
              <a:t>Pada web </a:t>
            </a:r>
            <a:r>
              <a:rPr lang="en-US" sz="1800" kern="0" dirty="0" err="1">
                <a:solidFill>
                  <a:schemeClr val="bg1"/>
                </a:solidFill>
                <a:latin typeface="Arial"/>
                <a:cs typeface="Arial"/>
              </a:rPr>
              <a:t>flespi</a:t>
            </a:r>
            <a:r>
              <a:rPr lang="en-US" sz="1800" kern="0" dirty="0">
                <a:solidFill>
                  <a:schemeClr val="bg1"/>
                </a:solidFill>
                <a:latin typeface="Arial"/>
                <a:cs typeface="Arial"/>
              </a:rPr>
              <a:t>, </a:t>
            </a:r>
            <a:r>
              <a:rPr lang="en-US" sz="1800" kern="0" dirty="0" err="1">
                <a:solidFill>
                  <a:schemeClr val="bg1"/>
                </a:solidFill>
                <a:latin typeface="Arial"/>
                <a:cs typeface="Arial"/>
              </a:rPr>
              <a:t>klik</a:t>
            </a:r>
            <a:r>
              <a:rPr lang="en-US" sz="1800" kern="0" dirty="0">
                <a:solidFill>
                  <a:schemeClr val="bg1"/>
                </a:solidFill>
                <a:latin typeface="Arial"/>
                <a:cs typeface="Arial"/>
              </a:rPr>
              <a:t> “</a:t>
            </a:r>
            <a:r>
              <a:rPr lang="en-US" sz="1800" kern="0" dirty="0" err="1">
                <a:solidFill>
                  <a:schemeClr val="bg1"/>
                </a:solidFill>
                <a:latin typeface="Arial"/>
                <a:cs typeface="Arial"/>
              </a:rPr>
              <a:t>MqTT</a:t>
            </a:r>
            <a:r>
              <a:rPr lang="en-US" sz="1800" kern="0" dirty="0">
                <a:solidFill>
                  <a:schemeClr val="bg1"/>
                </a:solidFill>
                <a:latin typeface="Arial"/>
                <a:cs typeface="Arial"/>
              </a:rPr>
              <a:t> Board”, </a:t>
            </a:r>
            <a:r>
              <a:rPr lang="en-US" sz="1800" kern="0" dirty="0" err="1">
                <a:solidFill>
                  <a:schemeClr val="bg1"/>
                </a:solidFill>
                <a:latin typeface="Arial"/>
                <a:cs typeface="Arial"/>
              </a:rPr>
              <a:t>lalu</a:t>
            </a:r>
            <a:r>
              <a:rPr lang="en-US" sz="1800" kern="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800" kern="0" dirty="0" err="1">
                <a:solidFill>
                  <a:schemeClr val="bg1"/>
                </a:solidFill>
                <a:latin typeface="Arial"/>
                <a:cs typeface="Arial"/>
              </a:rPr>
              <a:t>klik</a:t>
            </a:r>
            <a:r>
              <a:rPr lang="en-US" sz="1800" kern="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800" kern="0" dirty="0" err="1">
                <a:solidFill>
                  <a:schemeClr val="bg1"/>
                </a:solidFill>
                <a:latin typeface="Arial"/>
                <a:cs typeface="Arial"/>
              </a:rPr>
              <a:t>tombol</a:t>
            </a:r>
            <a:r>
              <a:rPr lang="en-US" sz="1800" kern="0" dirty="0">
                <a:solidFill>
                  <a:schemeClr val="bg1"/>
                </a:solidFill>
                <a:latin typeface="Arial"/>
                <a:cs typeface="Arial"/>
              </a:rPr>
              <a:t> setting </a:t>
            </a:r>
            <a:r>
              <a:rPr lang="en-US" sz="1800" kern="0" dirty="0" err="1">
                <a:solidFill>
                  <a:schemeClr val="bg1"/>
                </a:solidFill>
                <a:latin typeface="Arial"/>
                <a:cs typeface="Arial"/>
              </a:rPr>
              <a:t>isikan</a:t>
            </a:r>
            <a:r>
              <a:rPr lang="en-US" sz="1800" kern="0" dirty="0">
                <a:solidFill>
                  <a:schemeClr val="bg1"/>
                </a:solidFill>
                <a:latin typeface="Arial"/>
                <a:cs typeface="Arial"/>
              </a:rPr>
              <a:t> Client ID, </a:t>
            </a:r>
            <a:r>
              <a:rPr lang="en-US" sz="1800" kern="0" dirty="0" err="1">
                <a:solidFill>
                  <a:schemeClr val="bg1"/>
                </a:solidFill>
                <a:latin typeface="Arial"/>
                <a:cs typeface="Arial"/>
              </a:rPr>
              <a:t>klik</a:t>
            </a:r>
            <a:r>
              <a:rPr lang="en-US" sz="1800" kern="0" dirty="0">
                <a:solidFill>
                  <a:schemeClr val="bg1"/>
                </a:solidFill>
                <a:latin typeface="Arial"/>
                <a:cs typeface="Arial"/>
              </a:rPr>
              <a:t> Save, </a:t>
            </a:r>
            <a:r>
              <a:rPr lang="en-US" sz="1800" kern="0" dirty="0" err="1">
                <a:solidFill>
                  <a:schemeClr val="bg1"/>
                </a:solidFill>
                <a:latin typeface="Arial"/>
                <a:cs typeface="Arial"/>
              </a:rPr>
              <a:t>lalu</a:t>
            </a:r>
            <a:r>
              <a:rPr lang="en-US" sz="1800" kern="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800" kern="0" dirty="0" err="1">
                <a:solidFill>
                  <a:schemeClr val="bg1"/>
                </a:solidFill>
                <a:latin typeface="Arial"/>
                <a:cs typeface="Arial"/>
              </a:rPr>
              <a:t>klik</a:t>
            </a:r>
            <a:r>
              <a:rPr lang="en-US" sz="1800" kern="0" dirty="0">
                <a:solidFill>
                  <a:schemeClr val="bg1"/>
                </a:solidFill>
                <a:latin typeface="Arial"/>
                <a:cs typeface="Arial"/>
              </a:rPr>
              <a:t> “</a:t>
            </a:r>
            <a:r>
              <a:rPr lang="en-US" sz="1800" kern="0" dirty="0" err="1">
                <a:solidFill>
                  <a:schemeClr val="bg1"/>
                </a:solidFill>
                <a:latin typeface="Arial"/>
                <a:cs typeface="Arial"/>
              </a:rPr>
              <a:t>Subcriber</a:t>
            </a:r>
            <a:r>
              <a:rPr lang="en-US" sz="1800" kern="0" dirty="0">
                <a:solidFill>
                  <a:schemeClr val="bg1"/>
                </a:solidFill>
                <a:latin typeface="Arial"/>
                <a:cs typeface="Arial"/>
              </a:rPr>
              <a:t>” </a:t>
            </a:r>
            <a:r>
              <a:rPr lang="en-US" sz="1800" kern="0" dirty="0" err="1">
                <a:solidFill>
                  <a:schemeClr val="bg1"/>
                </a:solidFill>
                <a:latin typeface="Arial"/>
                <a:cs typeface="Arial"/>
              </a:rPr>
              <a:t>dengan</a:t>
            </a:r>
            <a:r>
              <a:rPr lang="en-US" sz="1800" kern="0" dirty="0">
                <a:solidFill>
                  <a:schemeClr val="bg1"/>
                </a:solidFill>
                <a:latin typeface="Arial"/>
                <a:cs typeface="Arial"/>
              </a:rPr>
              <a:t> Topic “ny-10001/#”, </a:t>
            </a:r>
            <a:r>
              <a:rPr lang="en-US" sz="1800" kern="0" dirty="0" err="1">
                <a:solidFill>
                  <a:schemeClr val="bg1"/>
                </a:solidFill>
                <a:latin typeface="Arial"/>
                <a:cs typeface="Arial"/>
              </a:rPr>
              <a:t>klik</a:t>
            </a:r>
            <a:r>
              <a:rPr lang="en-US" sz="1800" kern="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800" kern="0" dirty="0" err="1">
                <a:solidFill>
                  <a:schemeClr val="bg1"/>
                </a:solidFill>
                <a:latin typeface="Arial"/>
                <a:cs typeface="Arial"/>
              </a:rPr>
              <a:t>tombol</a:t>
            </a:r>
            <a:r>
              <a:rPr lang="en-US" sz="1800" kern="0" dirty="0">
                <a:solidFill>
                  <a:schemeClr val="bg1"/>
                </a:solidFill>
                <a:latin typeface="Arial"/>
                <a:cs typeface="Arial"/>
              </a:rPr>
              <a:t> run/</a:t>
            </a:r>
            <a:r>
              <a:rPr lang="en-US" sz="1800" kern="0" dirty="0" err="1">
                <a:solidFill>
                  <a:schemeClr val="bg1"/>
                </a:solidFill>
                <a:latin typeface="Arial"/>
                <a:cs typeface="Arial"/>
              </a:rPr>
              <a:t>Subcribe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F3496A-6833-4A61-8712-FE8054672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4811" y="1874728"/>
            <a:ext cx="6958226" cy="393639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4CF4607-F23C-4E38-966C-A305F30451DC}"/>
              </a:ext>
            </a:extLst>
          </p:cNvPr>
          <p:cNvCxnSpPr>
            <a:cxnSpLocks/>
          </p:cNvCxnSpPr>
          <p:nvPr/>
        </p:nvCxnSpPr>
        <p:spPr>
          <a:xfrm flipV="1">
            <a:off x="8490805" y="3351009"/>
            <a:ext cx="698500" cy="304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A2F57FE-D556-430B-8DEE-DA857F48F5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064" t="32002" r="24211" b="16469"/>
          <a:stretch/>
        </p:blipFill>
        <p:spPr>
          <a:xfrm>
            <a:off x="7453401" y="3864425"/>
            <a:ext cx="4461473" cy="26086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2CC3AF-C492-4FEB-BE12-210AD8D0A04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1659"/>
          <a:stretch/>
        </p:blipFill>
        <p:spPr>
          <a:xfrm>
            <a:off x="828263" y="1874728"/>
            <a:ext cx="1714032" cy="3792102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439468-D748-4B50-9A69-38176FC8F670}"/>
              </a:ext>
            </a:extLst>
          </p:cNvPr>
          <p:cNvCxnSpPr>
            <a:cxnSpLocks/>
          </p:cNvCxnSpPr>
          <p:nvPr/>
        </p:nvCxnSpPr>
        <p:spPr>
          <a:xfrm flipV="1">
            <a:off x="397131" y="4639611"/>
            <a:ext cx="698500" cy="304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7E0E48D-9FC7-4E28-A1F0-CA8E34018601}"/>
              </a:ext>
            </a:extLst>
          </p:cNvPr>
          <p:cNvCxnSpPr/>
          <p:nvPr/>
        </p:nvCxnSpPr>
        <p:spPr>
          <a:xfrm rot="16200000" flipH="1">
            <a:off x="9326276" y="2773953"/>
            <a:ext cx="1096510" cy="1084433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036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5959EBED-7E68-4F5D-A12D-55C9F93C28B2}"/>
              </a:ext>
            </a:extLst>
          </p:cNvPr>
          <p:cNvSpPr/>
          <p:nvPr/>
        </p:nvSpPr>
        <p:spPr>
          <a:xfrm>
            <a:off x="2847867" y="-12068"/>
            <a:ext cx="9358647" cy="841482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  <a:gd name="connsiteX0" fmla="*/ 0 w 5090643"/>
              <a:gd name="connsiteY0" fmla="*/ 0 h 990600"/>
              <a:gd name="connsiteX1" fmla="*/ 5090643 w 5090643"/>
              <a:gd name="connsiteY1" fmla="*/ 0 h 990600"/>
              <a:gd name="connsiteX2" fmla="*/ 5090643 w 5090643"/>
              <a:gd name="connsiteY2" fmla="*/ 990600 h 990600"/>
              <a:gd name="connsiteX3" fmla="*/ 1071093 w 5090643"/>
              <a:gd name="connsiteY3" fmla="*/ 990600 h 990600"/>
              <a:gd name="connsiteX4" fmla="*/ 0 w 5090643"/>
              <a:gd name="connsiteY4" fmla="*/ 0 h 990600"/>
              <a:gd name="connsiteX0" fmla="*/ 0 w 5090643"/>
              <a:gd name="connsiteY0" fmla="*/ 0 h 990600"/>
              <a:gd name="connsiteX1" fmla="*/ 5090643 w 5090643"/>
              <a:gd name="connsiteY1" fmla="*/ 0 h 990600"/>
              <a:gd name="connsiteX2" fmla="*/ 5090643 w 5090643"/>
              <a:gd name="connsiteY2" fmla="*/ 990600 h 990600"/>
              <a:gd name="connsiteX3" fmla="*/ 736036 w 5090643"/>
              <a:gd name="connsiteY3" fmla="*/ 990600 h 990600"/>
              <a:gd name="connsiteX4" fmla="*/ 0 w 5090643"/>
              <a:gd name="connsiteY4" fmla="*/ 0 h 990600"/>
              <a:gd name="connsiteX0" fmla="*/ 0 w 4869505"/>
              <a:gd name="connsiteY0" fmla="*/ 0 h 990600"/>
              <a:gd name="connsiteX1" fmla="*/ 4869505 w 4869505"/>
              <a:gd name="connsiteY1" fmla="*/ 0 h 990600"/>
              <a:gd name="connsiteX2" fmla="*/ 4869505 w 4869505"/>
              <a:gd name="connsiteY2" fmla="*/ 990600 h 990600"/>
              <a:gd name="connsiteX3" fmla="*/ 514898 w 4869505"/>
              <a:gd name="connsiteY3" fmla="*/ 990600 h 990600"/>
              <a:gd name="connsiteX4" fmla="*/ 0 w 4869505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9505" h="990600">
                <a:moveTo>
                  <a:pt x="0" y="0"/>
                </a:moveTo>
                <a:lnTo>
                  <a:pt x="4869505" y="0"/>
                </a:lnTo>
                <a:lnTo>
                  <a:pt x="4869505" y="990600"/>
                </a:lnTo>
                <a:lnTo>
                  <a:pt x="514898" y="9906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E0000"/>
              </a:gs>
              <a:gs pos="50000">
                <a:srgbClr val="EE5810">
                  <a:shade val="67500"/>
                  <a:satMod val="115000"/>
                </a:srgbClr>
              </a:gs>
              <a:gs pos="100000">
                <a:srgbClr val="EE581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1BE9E8DA-5096-4700-907C-FFBCCBB8E1E3}"/>
              </a:ext>
            </a:extLst>
          </p:cNvPr>
          <p:cNvSpPr/>
          <p:nvPr/>
        </p:nvSpPr>
        <p:spPr>
          <a:xfrm>
            <a:off x="4700589" y="3214610"/>
            <a:ext cx="7152656" cy="81156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  <a:gd name="connsiteX0" fmla="*/ 0 w 5090643"/>
              <a:gd name="connsiteY0" fmla="*/ 0 h 990600"/>
              <a:gd name="connsiteX1" fmla="*/ 5090643 w 5090643"/>
              <a:gd name="connsiteY1" fmla="*/ 0 h 990600"/>
              <a:gd name="connsiteX2" fmla="*/ 5090643 w 5090643"/>
              <a:gd name="connsiteY2" fmla="*/ 990600 h 990600"/>
              <a:gd name="connsiteX3" fmla="*/ 1071093 w 5090643"/>
              <a:gd name="connsiteY3" fmla="*/ 990600 h 990600"/>
              <a:gd name="connsiteX4" fmla="*/ 0 w 5090643"/>
              <a:gd name="connsiteY4" fmla="*/ 0 h 990600"/>
              <a:gd name="connsiteX0" fmla="*/ 0 w 5090643"/>
              <a:gd name="connsiteY0" fmla="*/ 0 h 990600"/>
              <a:gd name="connsiteX1" fmla="*/ 5090643 w 5090643"/>
              <a:gd name="connsiteY1" fmla="*/ 0 h 990600"/>
              <a:gd name="connsiteX2" fmla="*/ 5090643 w 5090643"/>
              <a:gd name="connsiteY2" fmla="*/ 990600 h 990600"/>
              <a:gd name="connsiteX3" fmla="*/ 736036 w 5090643"/>
              <a:gd name="connsiteY3" fmla="*/ 990600 h 990600"/>
              <a:gd name="connsiteX4" fmla="*/ 0 w 5090643"/>
              <a:gd name="connsiteY4" fmla="*/ 0 h 990600"/>
              <a:gd name="connsiteX0" fmla="*/ 0 w 4869505"/>
              <a:gd name="connsiteY0" fmla="*/ 0 h 990600"/>
              <a:gd name="connsiteX1" fmla="*/ 4869505 w 4869505"/>
              <a:gd name="connsiteY1" fmla="*/ 0 h 990600"/>
              <a:gd name="connsiteX2" fmla="*/ 4869505 w 4869505"/>
              <a:gd name="connsiteY2" fmla="*/ 990600 h 990600"/>
              <a:gd name="connsiteX3" fmla="*/ 514898 w 4869505"/>
              <a:gd name="connsiteY3" fmla="*/ 990600 h 990600"/>
              <a:gd name="connsiteX4" fmla="*/ 0 w 4869505"/>
              <a:gd name="connsiteY4" fmla="*/ 0 h 990600"/>
              <a:gd name="connsiteX0" fmla="*/ 0 w 4377067"/>
              <a:gd name="connsiteY0" fmla="*/ 0 h 990600"/>
              <a:gd name="connsiteX1" fmla="*/ 4377067 w 4377067"/>
              <a:gd name="connsiteY1" fmla="*/ 0 h 990600"/>
              <a:gd name="connsiteX2" fmla="*/ 4377067 w 4377067"/>
              <a:gd name="connsiteY2" fmla="*/ 990600 h 990600"/>
              <a:gd name="connsiteX3" fmla="*/ 22460 w 4377067"/>
              <a:gd name="connsiteY3" fmla="*/ 990600 h 990600"/>
              <a:gd name="connsiteX4" fmla="*/ 0 w 4377067"/>
              <a:gd name="connsiteY4" fmla="*/ 0 h 990600"/>
              <a:gd name="connsiteX0" fmla="*/ 2675 w 4354607"/>
              <a:gd name="connsiteY0" fmla="*/ 0 h 990600"/>
              <a:gd name="connsiteX1" fmla="*/ 4354607 w 4354607"/>
              <a:gd name="connsiteY1" fmla="*/ 0 h 990600"/>
              <a:gd name="connsiteX2" fmla="*/ 4354607 w 4354607"/>
              <a:gd name="connsiteY2" fmla="*/ 990600 h 990600"/>
              <a:gd name="connsiteX3" fmla="*/ 0 w 4354607"/>
              <a:gd name="connsiteY3" fmla="*/ 990600 h 990600"/>
              <a:gd name="connsiteX4" fmla="*/ 2675 w 4354607"/>
              <a:gd name="connsiteY4" fmla="*/ 0 h 990600"/>
              <a:gd name="connsiteX0" fmla="*/ 255 w 4354880"/>
              <a:gd name="connsiteY0" fmla="*/ 0 h 990600"/>
              <a:gd name="connsiteX1" fmla="*/ 4354880 w 4354880"/>
              <a:gd name="connsiteY1" fmla="*/ 0 h 990600"/>
              <a:gd name="connsiteX2" fmla="*/ 4354880 w 4354880"/>
              <a:gd name="connsiteY2" fmla="*/ 990600 h 990600"/>
              <a:gd name="connsiteX3" fmla="*/ 273 w 4354880"/>
              <a:gd name="connsiteY3" fmla="*/ 990600 h 990600"/>
              <a:gd name="connsiteX4" fmla="*/ 255 w 435488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4880" h="990600">
                <a:moveTo>
                  <a:pt x="255" y="0"/>
                </a:moveTo>
                <a:lnTo>
                  <a:pt x="4354880" y="0"/>
                </a:lnTo>
                <a:lnTo>
                  <a:pt x="4354880" y="990600"/>
                </a:lnTo>
                <a:lnTo>
                  <a:pt x="273" y="990600"/>
                </a:lnTo>
                <a:cubicBezTo>
                  <a:pt x="1165" y="660400"/>
                  <a:pt x="-637" y="330200"/>
                  <a:pt x="255" y="0"/>
                </a:cubicBezTo>
                <a:close/>
              </a:path>
            </a:pathLst>
          </a:custGeom>
          <a:gradFill flip="none" rotWithShape="1">
            <a:gsLst>
              <a:gs pos="0">
                <a:srgbClr val="EE5810">
                  <a:shade val="30000"/>
                  <a:satMod val="115000"/>
                </a:srgbClr>
              </a:gs>
              <a:gs pos="50000">
                <a:srgbClr val="EE5810">
                  <a:shade val="67500"/>
                  <a:satMod val="115000"/>
                </a:srgbClr>
              </a:gs>
              <a:gs pos="100000">
                <a:srgbClr val="EE581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315E07B0-8029-4D83-84CF-12F0FE9622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34757" y="2019300"/>
            <a:ext cx="6067559" cy="1032110"/>
          </a:xfrm>
        </p:spPr>
        <p:txBody>
          <a:bodyPr>
            <a:normAutofit/>
          </a:bodyPr>
          <a:lstStyle/>
          <a:p>
            <a:pPr algn="ctr"/>
            <a:r>
              <a:rPr lang="id-ID" altLang="en-US" b="1" dirty="0">
                <a:solidFill>
                  <a:schemeClr val="bg1"/>
                </a:solidFill>
              </a:rPr>
              <a:t>Terimakasih</a:t>
            </a:r>
            <a:endParaRPr lang="en-US" altLang="en-US" sz="3600" b="1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45F3331-593C-4518-A541-B4C4241BBB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539" y="6058452"/>
            <a:ext cx="2470985" cy="549966"/>
          </a:xfrm>
          <a:prstGeom prst="rect">
            <a:avLst/>
          </a:prstGeom>
        </p:spPr>
      </p:pic>
      <p:sp>
        <p:nvSpPr>
          <p:cNvPr id="21" name="Rectangle 2">
            <a:extLst>
              <a:ext uri="{FF2B5EF4-FFF2-40B4-BE49-F238E27FC236}">
                <a16:creationId xmlns:a16="http://schemas.microsoft.com/office/drawing/2014/main" id="{B64A9580-C0EF-4581-9141-63ABBBE71923}"/>
              </a:ext>
            </a:extLst>
          </p:cNvPr>
          <p:cNvSpPr txBox="1">
            <a:spLocks noChangeArrowheads="1"/>
          </p:cNvSpPr>
          <p:nvPr/>
        </p:nvSpPr>
        <p:spPr>
          <a:xfrm>
            <a:off x="4594690" y="3332209"/>
            <a:ext cx="7331377" cy="9049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D510D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#Lab. Komputasi Cerdas (KC) </a:t>
            </a:r>
            <a:br>
              <a:rPr kumimoji="0" lang="id-ID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D510D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id-ID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D510D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#Kuliah Hybrid Bertahap di Prodi Studi Teknik Informatika, Filkom UB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D510D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#Merdeka Belajar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D510D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#Cegah Covid-19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4B6D73-6AC1-4251-AA1B-2C5376EC0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08" y="1410480"/>
            <a:ext cx="4676037" cy="4822354"/>
          </a:xfrm>
          <a:prstGeom prst="rect">
            <a:avLst/>
          </a:prstGeom>
        </p:spPr>
      </p:pic>
      <p:sp>
        <p:nvSpPr>
          <p:cNvPr id="23" name="Rectangle 6">
            <a:extLst>
              <a:ext uri="{FF2B5EF4-FFF2-40B4-BE49-F238E27FC236}">
                <a16:creationId xmlns:a16="http://schemas.microsoft.com/office/drawing/2014/main" id="{F26E5B73-BF68-42EE-AC9F-E5652A383A52}"/>
              </a:ext>
            </a:extLst>
          </p:cNvPr>
          <p:cNvSpPr/>
          <p:nvPr/>
        </p:nvSpPr>
        <p:spPr>
          <a:xfrm flipH="1">
            <a:off x="-14514" y="6262204"/>
            <a:ext cx="4791896" cy="603504"/>
          </a:xfrm>
          <a:custGeom>
            <a:avLst/>
            <a:gdLst>
              <a:gd name="connsiteX0" fmla="*/ 0 w 9467850"/>
              <a:gd name="connsiteY0" fmla="*/ 0 h 952500"/>
              <a:gd name="connsiteX1" fmla="*/ 9467850 w 9467850"/>
              <a:gd name="connsiteY1" fmla="*/ 0 h 952500"/>
              <a:gd name="connsiteX2" fmla="*/ 9467850 w 9467850"/>
              <a:gd name="connsiteY2" fmla="*/ 952500 h 952500"/>
              <a:gd name="connsiteX3" fmla="*/ 0 w 9467850"/>
              <a:gd name="connsiteY3" fmla="*/ 952500 h 952500"/>
              <a:gd name="connsiteX4" fmla="*/ 0 w 9467850"/>
              <a:gd name="connsiteY4" fmla="*/ 0 h 952500"/>
              <a:gd name="connsiteX0" fmla="*/ 914400 w 9467850"/>
              <a:gd name="connsiteY0" fmla="*/ 0 h 952500"/>
              <a:gd name="connsiteX1" fmla="*/ 9467850 w 9467850"/>
              <a:gd name="connsiteY1" fmla="*/ 0 h 952500"/>
              <a:gd name="connsiteX2" fmla="*/ 9467850 w 9467850"/>
              <a:gd name="connsiteY2" fmla="*/ 952500 h 952500"/>
              <a:gd name="connsiteX3" fmla="*/ 0 w 9467850"/>
              <a:gd name="connsiteY3" fmla="*/ 952500 h 952500"/>
              <a:gd name="connsiteX4" fmla="*/ 914400 w 9467850"/>
              <a:gd name="connsiteY4" fmla="*/ 0 h 952500"/>
              <a:gd name="connsiteX0" fmla="*/ 1927766 w 10481216"/>
              <a:gd name="connsiteY0" fmla="*/ 0 h 952500"/>
              <a:gd name="connsiteX1" fmla="*/ 10481216 w 10481216"/>
              <a:gd name="connsiteY1" fmla="*/ 0 h 952500"/>
              <a:gd name="connsiteX2" fmla="*/ 10481216 w 10481216"/>
              <a:gd name="connsiteY2" fmla="*/ 952500 h 952500"/>
              <a:gd name="connsiteX3" fmla="*/ 0 w 10481216"/>
              <a:gd name="connsiteY3" fmla="*/ 952500 h 952500"/>
              <a:gd name="connsiteX4" fmla="*/ 1927766 w 10481216"/>
              <a:gd name="connsiteY4" fmla="*/ 0 h 952500"/>
              <a:gd name="connsiteX0" fmla="*/ 1479751 w 10033201"/>
              <a:gd name="connsiteY0" fmla="*/ 0 h 952500"/>
              <a:gd name="connsiteX1" fmla="*/ 10033201 w 10033201"/>
              <a:gd name="connsiteY1" fmla="*/ 0 h 952500"/>
              <a:gd name="connsiteX2" fmla="*/ 10033201 w 10033201"/>
              <a:gd name="connsiteY2" fmla="*/ 952500 h 952500"/>
              <a:gd name="connsiteX3" fmla="*/ 0 w 10033201"/>
              <a:gd name="connsiteY3" fmla="*/ 952500 h 952500"/>
              <a:gd name="connsiteX4" fmla="*/ 1479751 w 10033201"/>
              <a:gd name="connsiteY4" fmla="*/ 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3201" h="952500">
                <a:moveTo>
                  <a:pt x="1479751" y="0"/>
                </a:moveTo>
                <a:lnTo>
                  <a:pt x="10033201" y="0"/>
                </a:lnTo>
                <a:lnTo>
                  <a:pt x="10033201" y="952500"/>
                </a:lnTo>
                <a:lnTo>
                  <a:pt x="0" y="952500"/>
                </a:lnTo>
                <a:lnTo>
                  <a:pt x="1479751" y="0"/>
                </a:lnTo>
                <a:close/>
              </a:path>
            </a:pathLst>
          </a:custGeom>
          <a:gradFill>
            <a:gsLst>
              <a:gs pos="0">
                <a:srgbClr val="FE0000"/>
              </a:gs>
              <a:gs pos="50000">
                <a:srgbClr val="EE5810">
                  <a:shade val="67500"/>
                  <a:satMod val="115000"/>
                </a:srgbClr>
              </a:gs>
              <a:gs pos="100000">
                <a:srgbClr val="0070C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408AD3-E9B4-4C12-8916-A6DCFD4E9879}"/>
              </a:ext>
            </a:extLst>
          </p:cNvPr>
          <p:cNvSpPr/>
          <p:nvPr/>
        </p:nvSpPr>
        <p:spPr>
          <a:xfrm>
            <a:off x="203388" y="5412121"/>
            <a:ext cx="43780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Oleh: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Imam Cholissodin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| imamcs@ub.ac.id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Dosen Fakultas Ilmu Komputer (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Filkom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)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UB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6305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AD84149D-9535-4789-A87B-1A994BF0AEF9}"/>
              </a:ext>
            </a:extLst>
          </p:cNvPr>
          <p:cNvSpPr/>
          <p:nvPr/>
        </p:nvSpPr>
        <p:spPr>
          <a:xfrm>
            <a:off x="8172450" y="-12068"/>
            <a:ext cx="4031906" cy="1002668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gradFill flip="none" rotWithShape="1">
            <a:gsLst>
              <a:gs pos="0">
                <a:srgbClr val="EE5810">
                  <a:shade val="30000"/>
                  <a:satMod val="115000"/>
                </a:srgbClr>
              </a:gs>
              <a:gs pos="50000">
                <a:srgbClr val="EE5810">
                  <a:shade val="67500"/>
                  <a:satMod val="115000"/>
                </a:srgbClr>
              </a:gs>
              <a:gs pos="100000">
                <a:srgbClr val="EE581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05B5765A-1961-4B02-A14D-E2C5C3C5D867}"/>
              </a:ext>
            </a:extLst>
          </p:cNvPr>
          <p:cNvSpPr/>
          <p:nvPr/>
        </p:nvSpPr>
        <p:spPr>
          <a:xfrm>
            <a:off x="2724149" y="5905500"/>
            <a:ext cx="9480207" cy="960608"/>
          </a:xfrm>
          <a:custGeom>
            <a:avLst/>
            <a:gdLst>
              <a:gd name="connsiteX0" fmla="*/ 0 w 9467850"/>
              <a:gd name="connsiteY0" fmla="*/ 0 h 952500"/>
              <a:gd name="connsiteX1" fmla="*/ 9467850 w 9467850"/>
              <a:gd name="connsiteY1" fmla="*/ 0 h 952500"/>
              <a:gd name="connsiteX2" fmla="*/ 9467850 w 9467850"/>
              <a:gd name="connsiteY2" fmla="*/ 952500 h 952500"/>
              <a:gd name="connsiteX3" fmla="*/ 0 w 9467850"/>
              <a:gd name="connsiteY3" fmla="*/ 952500 h 952500"/>
              <a:gd name="connsiteX4" fmla="*/ 0 w 9467850"/>
              <a:gd name="connsiteY4" fmla="*/ 0 h 952500"/>
              <a:gd name="connsiteX0" fmla="*/ 914400 w 9467850"/>
              <a:gd name="connsiteY0" fmla="*/ 0 h 952500"/>
              <a:gd name="connsiteX1" fmla="*/ 9467850 w 9467850"/>
              <a:gd name="connsiteY1" fmla="*/ 0 h 952500"/>
              <a:gd name="connsiteX2" fmla="*/ 9467850 w 9467850"/>
              <a:gd name="connsiteY2" fmla="*/ 952500 h 952500"/>
              <a:gd name="connsiteX3" fmla="*/ 0 w 9467850"/>
              <a:gd name="connsiteY3" fmla="*/ 952500 h 952500"/>
              <a:gd name="connsiteX4" fmla="*/ 914400 w 9467850"/>
              <a:gd name="connsiteY4" fmla="*/ 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67850" h="952500">
                <a:moveTo>
                  <a:pt x="914400" y="0"/>
                </a:moveTo>
                <a:lnTo>
                  <a:pt x="9467850" y="0"/>
                </a:lnTo>
                <a:lnTo>
                  <a:pt x="9467850" y="952500"/>
                </a:lnTo>
                <a:lnTo>
                  <a:pt x="0" y="952500"/>
                </a:lnTo>
                <a:lnTo>
                  <a:pt x="914400" y="0"/>
                </a:lnTo>
                <a:close/>
              </a:path>
            </a:pathLst>
          </a:custGeom>
          <a:gradFill flip="none" rotWithShape="1">
            <a:gsLst>
              <a:gs pos="0">
                <a:srgbClr val="0284C2">
                  <a:shade val="30000"/>
                  <a:satMod val="115000"/>
                </a:srgbClr>
              </a:gs>
              <a:gs pos="50000">
                <a:srgbClr val="0284C2">
                  <a:shade val="67500"/>
                  <a:satMod val="115000"/>
                </a:srgbClr>
              </a:gs>
              <a:gs pos="100000">
                <a:srgbClr val="0284C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8677BD-1260-42CF-BC4E-BDB9ACFAAB01}"/>
              </a:ext>
            </a:extLst>
          </p:cNvPr>
          <p:cNvSpPr/>
          <p:nvPr/>
        </p:nvSpPr>
        <p:spPr>
          <a:xfrm>
            <a:off x="3864867" y="6039452"/>
            <a:ext cx="80085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b="1" dirty="0">
                <a:solidFill>
                  <a:schemeClr val="bg1"/>
                </a:solidFill>
              </a:rPr>
              <a:t>Mata Kuliah | </a:t>
            </a:r>
            <a:r>
              <a:rPr lang="en-US" b="1" dirty="0">
                <a:solidFill>
                  <a:schemeClr val="bg1"/>
                </a:solidFill>
              </a:rPr>
              <a:t>Desain dan </a:t>
            </a:r>
            <a:r>
              <a:rPr lang="en-US" b="1" dirty="0" err="1">
                <a:solidFill>
                  <a:schemeClr val="bg1"/>
                </a:solidFill>
              </a:rPr>
              <a:t>Analisis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Algoritma</a:t>
            </a:r>
            <a:endParaRPr lang="id-ID" b="1" dirty="0">
              <a:solidFill>
                <a:schemeClr val="bg1"/>
              </a:solidFill>
            </a:endParaRPr>
          </a:p>
          <a:p>
            <a:r>
              <a:rPr lang="id-ID" b="1" dirty="0">
                <a:solidFill>
                  <a:schemeClr val="bg1"/>
                </a:solidFill>
              </a:rPr>
              <a:t>Oleh:</a:t>
            </a:r>
            <a:r>
              <a:rPr lang="en-US" b="1" dirty="0">
                <a:solidFill>
                  <a:schemeClr val="bg1"/>
                </a:solidFill>
              </a:rPr>
              <a:t> Imam </a:t>
            </a:r>
            <a:r>
              <a:rPr lang="en-US" b="1" dirty="0" err="1">
                <a:solidFill>
                  <a:schemeClr val="bg1"/>
                </a:solidFill>
              </a:rPr>
              <a:t>Cholissodin</a:t>
            </a:r>
            <a:r>
              <a:rPr lang="id-ID" b="1" dirty="0">
                <a:solidFill>
                  <a:schemeClr val="bg1"/>
                </a:solidFill>
              </a:rPr>
              <a:t> | imamcs@ub.ac.id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id-ID" b="1" dirty="0">
                <a:solidFill>
                  <a:schemeClr val="bg1"/>
                </a:solidFill>
              </a:rPr>
              <a:t>| Fakultas Ilmu Komputer (</a:t>
            </a:r>
            <a:r>
              <a:rPr lang="en-US" b="1" dirty="0" err="1">
                <a:solidFill>
                  <a:schemeClr val="bg1"/>
                </a:solidFill>
              </a:rPr>
              <a:t>Filkom</a:t>
            </a:r>
            <a:r>
              <a:rPr lang="id-ID" b="1" dirty="0">
                <a:solidFill>
                  <a:schemeClr val="bg1"/>
                </a:solidFill>
              </a:rPr>
              <a:t>)</a:t>
            </a:r>
            <a:r>
              <a:rPr lang="en-US" b="1" dirty="0">
                <a:solidFill>
                  <a:schemeClr val="bg1"/>
                </a:solidFill>
              </a:rPr>
              <a:t> UB</a:t>
            </a:r>
            <a:endParaRPr lang="id-ID" b="1" dirty="0">
              <a:solidFill>
                <a:schemeClr val="bg1"/>
              </a:solidFill>
            </a:endParaRP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8B8DCEE3-7D6C-4AC6-8110-EAA193CA9652}"/>
              </a:ext>
            </a:extLst>
          </p:cNvPr>
          <p:cNvSpPr/>
          <p:nvPr/>
        </p:nvSpPr>
        <p:spPr>
          <a:xfrm flipH="1">
            <a:off x="400050" y="969853"/>
            <a:ext cx="3296096" cy="106325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gradFill flip="none" rotWithShape="1">
            <a:gsLst>
              <a:gs pos="0">
                <a:srgbClr val="EE5810">
                  <a:shade val="30000"/>
                  <a:satMod val="115000"/>
                </a:srgbClr>
              </a:gs>
              <a:gs pos="50000">
                <a:srgbClr val="EE5810">
                  <a:shade val="67500"/>
                  <a:satMod val="115000"/>
                </a:srgbClr>
              </a:gs>
              <a:gs pos="100000">
                <a:srgbClr val="EE581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2">
            <a:extLst>
              <a:ext uri="{FF2B5EF4-FFF2-40B4-BE49-F238E27FC236}">
                <a16:creationId xmlns:a16="http://schemas.microsoft.com/office/drawing/2014/main" id="{8BB9934E-1F77-4AEA-9BAF-58327BF621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8138" y="82588"/>
            <a:ext cx="8157718" cy="981075"/>
          </a:xfrm>
        </p:spPr>
        <p:txBody>
          <a:bodyPr>
            <a:normAutofit/>
          </a:bodyPr>
          <a:lstStyle/>
          <a:p>
            <a:r>
              <a:rPr lang="id-ID" altLang="en-US" b="1" dirty="0">
                <a:solidFill>
                  <a:schemeClr val="bg1"/>
                </a:solidFill>
              </a:rPr>
              <a:t>Outlines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6F838E8-8408-4547-8B5D-C3546FFE3C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15" y="5981700"/>
            <a:ext cx="2470985" cy="549966"/>
          </a:xfrm>
          <a:prstGeom prst="rect">
            <a:avLst/>
          </a:prstGeom>
        </p:spPr>
      </p:pic>
      <p:sp>
        <p:nvSpPr>
          <p:cNvPr id="41" name="Rectangle 3">
            <a:extLst>
              <a:ext uri="{FF2B5EF4-FFF2-40B4-BE49-F238E27FC236}">
                <a16:creationId xmlns:a16="http://schemas.microsoft.com/office/drawing/2014/main" id="{E3864DBE-FD44-4630-86A4-9D50371F6368}"/>
              </a:ext>
            </a:extLst>
          </p:cNvPr>
          <p:cNvSpPr txBox="1">
            <a:spLocks noChangeArrowheads="1"/>
          </p:cNvSpPr>
          <p:nvPr/>
        </p:nvSpPr>
        <p:spPr>
          <a:xfrm>
            <a:off x="3676651" y="1231389"/>
            <a:ext cx="7270749" cy="45407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115000"/>
              <a:buFont typeface="+mj-lt"/>
              <a:buAutoNum type="arabicPeriod"/>
              <a:tabLst/>
              <a:defRPr/>
            </a:pPr>
            <a:r>
              <a:rPr lang="en-US" sz="2000" b="1" dirty="0">
                <a:solidFill>
                  <a:prstClr val="white"/>
                </a:solidFill>
                <a:latin typeface="Calibri" panose="020F0502020204030204"/>
              </a:rPr>
              <a:t>Install </a:t>
            </a:r>
            <a:r>
              <a:rPr lang="en-US" sz="2000" b="1" dirty="0" err="1">
                <a:solidFill>
                  <a:prstClr val="white"/>
                </a:solidFill>
                <a:latin typeface="Calibri" panose="020F0502020204030204"/>
              </a:rPr>
              <a:t>npm</a:t>
            </a:r>
            <a:r>
              <a:rPr lang="en-US" sz="2000" b="1" dirty="0">
                <a:solidFill>
                  <a:prstClr val="white"/>
                </a:solidFill>
                <a:latin typeface="Calibri" panose="020F0502020204030204"/>
              </a:rPr>
              <a:t> dan node-red di Heroku</a:t>
            </a:r>
            <a:endParaRPr lang="nn-NO" sz="2000" b="1" dirty="0">
              <a:solidFill>
                <a:prstClr val="white"/>
              </a:solidFill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115000"/>
              <a:buFont typeface="+mj-lt"/>
              <a:buAutoNum type="arabicPeriod"/>
              <a:tabLst/>
              <a:defRPr/>
            </a:pPr>
            <a:r>
              <a:rPr lang="en-US" sz="2000" b="1" dirty="0">
                <a:solidFill>
                  <a:prstClr val="white"/>
                </a:solidFill>
                <a:latin typeface="Calibri" panose="020F0502020204030204"/>
              </a:rPr>
              <a:t>Setting node-red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prstClr val="white"/>
              </a:buClr>
              <a:buSzPct val="11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Desain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Arsitektur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Simulator IoT</a:t>
            </a:r>
            <a:endParaRPr lang="en-US" sz="1800" b="1" dirty="0">
              <a:solidFill>
                <a:prstClr val="white"/>
              </a:solidFill>
              <a:latin typeface="Calibri" panose="020F0502020204030204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prstClr val="white"/>
              </a:buClr>
              <a:buSzPct val="11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Konfigurasi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dengan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flespi.io/#/panel/list/sessions</a:t>
            </a:r>
          </a:p>
          <a:p>
            <a:pPr marL="457200" indent="-457200">
              <a:buClr>
                <a:schemeClr val="bg1"/>
              </a:buClr>
              <a:buSzPct val="115000"/>
              <a:buFont typeface="+mj-lt"/>
              <a:buAutoNum type="arabicPeriod"/>
            </a:pPr>
            <a:r>
              <a:rPr lang="en-US" sz="2000" b="1" dirty="0">
                <a:solidFill>
                  <a:prstClr val="white"/>
                </a:solidFill>
              </a:rPr>
              <a:t>Import </a:t>
            </a:r>
            <a:r>
              <a:rPr lang="en-US" sz="2000" b="1" dirty="0" err="1">
                <a:solidFill>
                  <a:prstClr val="white"/>
                </a:solidFill>
              </a:rPr>
              <a:t>contoh</a:t>
            </a:r>
            <a:r>
              <a:rPr lang="en-US" sz="2000" b="1" dirty="0">
                <a:solidFill>
                  <a:prstClr val="white"/>
                </a:solidFill>
              </a:rPr>
              <a:t> Workflow *.</a:t>
            </a:r>
            <a:r>
              <a:rPr lang="en-US" sz="2000" b="1" dirty="0" err="1">
                <a:solidFill>
                  <a:prstClr val="white"/>
                </a:solidFill>
              </a:rPr>
              <a:t>json</a:t>
            </a:r>
            <a:endParaRPr lang="en-US" sz="2000" b="1" dirty="0">
              <a:solidFill>
                <a:prstClr val="white"/>
              </a:solidFill>
            </a:endParaRPr>
          </a:p>
          <a:p>
            <a:pPr marL="457200" indent="-457200">
              <a:buClr>
                <a:schemeClr val="bg1"/>
              </a:buClr>
              <a:buSzPct val="115000"/>
              <a:buFont typeface="+mj-lt"/>
              <a:buAutoNum type="arabicPeriod"/>
            </a:pPr>
            <a:r>
              <a:rPr lang="en-US" sz="2000" b="1" dirty="0">
                <a:solidFill>
                  <a:prstClr val="white"/>
                </a:solidFill>
              </a:rPr>
              <a:t>Run "IoT Simulator + </a:t>
            </a:r>
            <a:r>
              <a:rPr lang="en-US" sz="2000" b="1" dirty="0" err="1">
                <a:solidFill>
                  <a:prstClr val="white"/>
                </a:solidFill>
              </a:rPr>
              <a:t>flespi</a:t>
            </a:r>
            <a:r>
              <a:rPr lang="en-US" sz="2000" b="1" dirty="0">
                <a:solidFill>
                  <a:prstClr val="white"/>
                </a:solidFill>
              </a:rPr>
              <a:t> MQTT Broker" </a:t>
            </a:r>
            <a:r>
              <a:rPr lang="en-US" sz="2000" b="1" dirty="0" err="1">
                <a:solidFill>
                  <a:prstClr val="white"/>
                </a:solidFill>
              </a:rPr>
              <a:t>dgn</a:t>
            </a:r>
            <a:r>
              <a:rPr lang="en-US" sz="2000" b="1" dirty="0">
                <a:solidFill>
                  <a:prstClr val="white"/>
                </a:solidFill>
              </a:rPr>
              <a:t> tunnel</a:t>
            </a:r>
          </a:p>
          <a:p>
            <a:pPr marL="457200" indent="-457200">
              <a:buClr>
                <a:schemeClr val="bg1"/>
              </a:buClr>
              <a:buSzPct val="115000"/>
              <a:buFont typeface="+mj-lt"/>
              <a:buAutoNum type="arabicPeriod"/>
            </a:pPr>
            <a:r>
              <a:rPr lang="en-US" sz="2000" b="1" dirty="0">
                <a:solidFill>
                  <a:prstClr val="white"/>
                </a:solidFill>
              </a:rPr>
              <a:t>Done :D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FF2369-FC1C-41CC-A469-D752055C30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234" b="48698" l="9297" r="25476"/>
                    </a14:imgEffect>
                  </a14:imgLayer>
                </a14:imgProps>
              </a:ext>
            </a:extLst>
          </a:blip>
          <a:srcRect l="9646" t="39858" r="75583" b="54128"/>
          <a:stretch/>
        </p:blipFill>
        <p:spPr>
          <a:xfrm>
            <a:off x="400050" y="2788444"/>
            <a:ext cx="3048000" cy="697706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AD9099F-2249-4E67-B5E9-83F648108CF3}"/>
              </a:ext>
            </a:extLst>
          </p:cNvPr>
          <p:cNvSpPr/>
          <p:nvPr/>
        </p:nvSpPr>
        <p:spPr>
          <a:xfrm>
            <a:off x="945732" y="1950928"/>
            <a:ext cx="1276350" cy="1278703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6ED209-F7EC-484D-AB26-9D066DCF10AA}"/>
              </a:ext>
            </a:extLst>
          </p:cNvPr>
          <p:cNvSpPr/>
          <p:nvPr/>
        </p:nvSpPr>
        <p:spPr>
          <a:xfrm>
            <a:off x="1153867" y="2260089"/>
            <a:ext cx="8383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b="1" dirty="0">
                <a:solidFill>
                  <a:srgbClr val="0331EF"/>
                </a:solidFill>
              </a:rPr>
              <a:t>DAA</a:t>
            </a:r>
            <a:endParaRPr lang="id-ID" sz="2800" dirty="0">
              <a:solidFill>
                <a:srgbClr val="A759F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024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1598490" cy="981075"/>
          </a:xfrm>
        </p:spPr>
        <p:txBody>
          <a:bodyPr>
            <a:normAutofit fontScale="90000"/>
          </a:bodyPr>
          <a:lstStyle/>
          <a:p>
            <a:r>
              <a:rPr lang="en-US" altLang="en-US" sz="3600" b="1" dirty="0" err="1">
                <a:solidFill>
                  <a:schemeClr val="bg1"/>
                </a:solidFill>
              </a:rPr>
              <a:t>Pengantar</a:t>
            </a:r>
            <a:r>
              <a:rPr lang="en-US" altLang="en-US" sz="3600" b="1" dirty="0">
                <a:solidFill>
                  <a:schemeClr val="bg1"/>
                </a:solidFill>
              </a:rPr>
              <a:t> Free Hosting for Edu | node-red / Flask Web / Flutter App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6580F178-9A78-4FDC-8C88-1EBE83633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476" y="1148231"/>
            <a:ext cx="10961677" cy="475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sz="1800" kern="0" dirty="0">
                <a:solidFill>
                  <a:schemeClr val="bg1"/>
                </a:solidFill>
                <a:latin typeface="Arial"/>
                <a:cs typeface="Arial"/>
              </a:rPr>
              <a:t>Register </a:t>
            </a:r>
            <a:r>
              <a:rPr lang="en-US" sz="1800" kern="0" dirty="0" err="1">
                <a:solidFill>
                  <a:schemeClr val="bg1"/>
                </a:solidFill>
                <a:latin typeface="Arial"/>
                <a:cs typeface="Arial"/>
              </a:rPr>
              <a:t>ke</a:t>
            </a:r>
            <a:r>
              <a:rPr lang="en-US" sz="1800" kern="0" dirty="0">
                <a:solidFill>
                  <a:schemeClr val="bg1"/>
                </a:solidFill>
                <a:latin typeface="Arial"/>
                <a:cs typeface="Arial"/>
              </a:rPr>
              <a:t> Heroku </a:t>
            </a:r>
            <a:r>
              <a:rPr lang="en-US" sz="1800" kern="0" dirty="0">
                <a:solidFill>
                  <a:schemeClr val="bg1"/>
                </a:solidFill>
                <a:latin typeface="Arial"/>
                <a:cs typeface="Arial"/>
                <a:hlinkClick r:id="rId5"/>
              </a:rPr>
              <a:t>https://signup.heroku.com/</a:t>
            </a:r>
            <a:r>
              <a:rPr lang="en-US" sz="1800" kern="0" dirty="0">
                <a:solidFill>
                  <a:schemeClr val="bg1"/>
                </a:solidFill>
                <a:latin typeface="Arial"/>
                <a:cs typeface="Arial"/>
              </a:rPr>
              <a:t> | </a:t>
            </a:r>
            <a:r>
              <a:rPr lang="en-US" sz="1800" kern="0" dirty="0">
                <a:solidFill>
                  <a:schemeClr val="bg1"/>
                </a:solidFill>
                <a:latin typeface="Arial"/>
                <a:cs typeface="Arial"/>
                <a:hlinkClick r:id="rId6"/>
              </a:rPr>
              <a:t>https://www.qovery.com/pricing/</a:t>
            </a:r>
            <a:r>
              <a:rPr lang="en-US" sz="1800" kern="0" dirty="0">
                <a:solidFill>
                  <a:schemeClr val="bg1"/>
                </a:solidFill>
                <a:latin typeface="Arial"/>
                <a:cs typeface="Arial"/>
              </a:rPr>
              <a:t> | </a:t>
            </a:r>
            <a:r>
              <a:rPr lang="en-US" sz="1800" kern="0" dirty="0">
                <a:solidFill>
                  <a:schemeClr val="bg1"/>
                </a:solidFill>
                <a:latin typeface="Arial"/>
                <a:cs typeface="Arial"/>
                <a:hlinkClick r:id="rId7"/>
              </a:rPr>
              <a:t>https://vercel.com/signup</a:t>
            </a:r>
            <a:r>
              <a:rPr lang="en-US" sz="1800" kern="0" dirty="0">
                <a:solidFill>
                  <a:schemeClr val="bg1"/>
                </a:solidFill>
                <a:latin typeface="Arial"/>
                <a:cs typeface="Arial"/>
              </a:rPr>
              <a:t>   </a:t>
            </a: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66AD65-7FC8-4351-8E2C-6983BDFD878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164" t="18139" r="31378" b="1"/>
          <a:stretch/>
        </p:blipFill>
        <p:spPr>
          <a:xfrm>
            <a:off x="797259" y="2053018"/>
            <a:ext cx="2072809" cy="24086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ECD0FD-2FD4-4513-8AE7-302C9C20550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45990" b="23051"/>
          <a:stretch/>
        </p:blipFill>
        <p:spPr>
          <a:xfrm>
            <a:off x="3229321" y="2040753"/>
            <a:ext cx="2821686" cy="22317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E2C365-B006-4285-AD59-0A148916B4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5475" y="2053018"/>
            <a:ext cx="5002924" cy="278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0229832" cy="981075"/>
          </a:xfrm>
        </p:spPr>
        <p:txBody>
          <a:bodyPr>
            <a:normAutofit/>
          </a:bodyPr>
          <a:lstStyle/>
          <a:p>
            <a:r>
              <a:rPr lang="en-US" altLang="en-US" sz="3600" b="1" dirty="0" err="1">
                <a:solidFill>
                  <a:schemeClr val="bg1"/>
                </a:solidFill>
              </a:rPr>
              <a:t>Pengantar</a:t>
            </a:r>
            <a:r>
              <a:rPr lang="en-US" altLang="en-US" sz="3600" b="1" dirty="0">
                <a:solidFill>
                  <a:schemeClr val="bg1"/>
                </a:solidFill>
              </a:rPr>
              <a:t> | node-red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6580F178-9A78-4FDC-8C88-1EBE83633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2" y="1191170"/>
            <a:ext cx="10961677" cy="475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sz="1800" kern="0" dirty="0">
                <a:solidFill>
                  <a:schemeClr val="bg1"/>
                </a:solidFill>
                <a:latin typeface="Arial"/>
                <a:cs typeface="Arial"/>
              </a:rPr>
              <a:t>Register </a:t>
            </a:r>
            <a:r>
              <a:rPr lang="en-US" sz="1800" kern="0" dirty="0" err="1">
                <a:solidFill>
                  <a:schemeClr val="bg1"/>
                </a:solidFill>
                <a:latin typeface="Arial"/>
                <a:cs typeface="Arial"/>
              </a:rPr>
              <a:t>ke</a:t>
            </a:r>
            <a:r>
              <a:rPr lang="en-US" sz="1800" kern="0" dirty="0">
                <a:solidFill>
                  <a:schemeClr val="bg1"/>
                </a:solidFill>
                <a:latin typeface="Arial"/>
                <a:cs typeface="Arial"/>
              </a:rPr>
              <a:t> Heroku </a:t>
            </a:r>
            <a:r>
              <a:rPr lang="en-US" sz="1800" kern="0" dirty="0">
                <a:solidFill>
                  <a:schemeClr val="bg1"/>
                </a:solidFill>
                <a:latin typeface="Arial"/>
                <a:cs typeface="Arial"/>
                <a:hlinkClick r:id="rId5"/>
              </a:rPr>
              <a:t>https://signup.heroku.com/</a:t>
            </a:r>
            <a:r>
              <a:rPr lang="en-US" sz="1800" kern="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800" kern="0" dirty="0" err="1">
                <a:solidFill>
                  <a:schemeClr val="bg1"/>
                </a:solidFill>
                <a:latin typeface="Arial"/>
                <a:cs typeface="Arial"/>
              </a:rPr>
              <a:t>setelah</a:t>
            </a:r>
            <a:r>
              <a:rPr lang="en-US" sz="1800" kern="0" dirty="0">
                <a:solidFill>
                  <a:schemeClr val="bg1"/>
                </a:solidFill>
                <a:latin typeface="Arial"/>
                <a:cs typeface="Arial"/>
              </a:rPr>
              <a:t> login, </a:t>
            </a:r>
            <a:r>
              <a:rPr lang="en-US" sz="1800" kern="0" dirty="0" err="1">
                <a:solidFill>
                  <a:schemeClr val="bg1"/>
                </a:solidFill>
                <a:latin typeface="Arial"/>
                <a:cs typeface="Arial"/>
              </a:rPr>
              <a:t>masuk</a:t>
            </a:r>
            <a:r>
              <a:rPr lang="en-US" sz="1800" kern="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800" kern="0" dirty="0" err="1">
                <a:solidFill>
                  <a:schemeClr val="bg1"/>
                </a:solidFill>
                <a:latin typeface="Arial"/>
                <a:cs typeface="Arial"/>
              </a:rPr>
              <a:t>ke</a:t>
            </a:r>
            <a:r>
              <a:rPr lang="en-US" sz="1800" kern="0" dirty="0">
                <a:solidFill>
                  <a:schemeClr val="bg1"/>
                </a:solidFill>
                <a:latin typeface="Arial"/>
                <a:cs typeface="Arial"/>
              </a:rPr>
              <a:t> link </a:t>
            </a:r>
            <a:r>
              <a:rPr lang="en-US" sz="1800" kern="0" dirty="0">
                <a:solidFill>
                  <a:schemeClr val="bg1"/>
                </a:solidFill>
                <a:latin typeface="Arial"/>
                <a:cs typeface="Arial"/>
                <a:hlinkClick r:id="rId6"/>
              </a:rPr>
              <a:t>https://elements.heroku.com/buttons/joeartsea/node-red-heroku</a:t>
            </a:r>
            <a:r>
              <a:rPr lang="en-US" sz="1800" kern="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2ADB58-2F78-478B-A547-F9D2380774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7925" y="2053018"/>
            <a:ext cx="6755027" cy="3777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66AD65-7FC8-4351-8E2C-6983BDFD878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164" t="18139" r="31378" b="1"/>
          <a:stretch/>
        </p:blipFill>
        <p:spPr>
          <a:xfrm>
            <a:off x="797259" y="2053018"/>
            <a:ext cx="3250408" cy="37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51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AD84149D-9535-4789-A87B-1A994BF0AEF9}"/>
              </a:ext>
            </a:extLst>
          </p:cNvPr>
          <p:cNvSpPr/>
          <p:nvPr/>
        </p:nvSpPr>
        <p:spPr>
          <a:xfrm>
            <a:off x="8172450" y="-12068"/>
            <a:ext cx="4031906" cy="1002668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gradFill flip="none" rotWithShape="1">
            <a:gsLst>
              <a:gs pos="0">
                <a:srgbClr val="EE5810">
                  <a:shade val="30000"/>
                  <a:satMod val="115000"/>
                </a:srgbClr>
              </a:gs>
              <a:gs pos="50000">
                <a:srgbClr val="EE5810">
                  <a:shade val="67500"/>
                  <a:satMod val="115000"/>
                </a:srgbClr>
              </a:gs>
              <a:gs pos="100000">
                <a:srgbClr val="EE581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05B5765A-1961-4B02-A14D-E2C5C3C5D867}"/>
              </a:ext>
            </a:extLst>
          </p:cNvPr>
          <p:cNvSpPr/>
          <p:nvPr/>
        </p:nvSpPr>
        <p:spPr>
          <a:xfrm>
            <a:off x="2724149" y="5905500"/>
            <a:ext cx="9480207" cy="960608"/>
          </a:xfrm>
          <a:custGeom>
            <a:avLst/>
            <a:gdLst>
              <a:gd name="connsiteX0" fmla="*/ 0 w 9467850"/>
              <a:gd name="connsiteY0" fmla="*/ 0 h 952500"/>
              <a:gd name="connsiteX1" fmla="*/ 9467850 w 9467850"/>
              <a:gd name="connsiteY1" fmla="*/ 0 h 952500"/>
              <a:gd name="connsiteX2" fmla="*/ 9467850 w 9467850"/>
              <a:gd name="connsiteY2" fmla="*/ 952500 h 952500"/>
              <a:gd name="connsiteX3" fmla="*/ 0 w 9467850"/>
              <a:gd name="connsiteY3" fmla="*/ 952500 h 952500"/>
              <a:gd name="connsiteX4" fmla="*/ 0 w 9467850"/>
              <a:gd name="connsiteY4" fmla="*/ 0 h 952500"/>
              <a:gd name="connsiteX0" fmla="*/ 914400 w 9467850"/>
              <a:gd name="connsiteY0" fmla="*/ 0 h 952500"/>
              <a:gd name="connsiteX1" fmla="*/ 9467850 w 9467850"/>
              <a:gd name="connsiteY1" fmla="*/ 0 h 952500"/>
              <a:gd name="connsiteX2" fmla="*/ 9467850 w 9467850"/>
              <a:gd name="connsiteY2" fmla="*/ 952500 h 952500"/>
              <a:gd name="connsiteX3" fmla="*/ 0 w 9467850"/>
              <a:gd name="connsiteY3" fmla="*/ 952500 h 952500"/>
              <a:gd name="connsiteX4" fmla="*/ 914400 w 9467850"/>
              <a:gd name="connsiteY4" fmla="*/ 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67850" h="952500">
                <a:moveTo>
                  <a:pt x="914400" y="0"/>
                </a:moveTo>
                <a:lnTo>
                  <a:pt x="9467850" y="0"/>
                </a:lnTo>
                <a:lnTo>
                  <a:pt x="9467850" y="952500"/>
                </a:lnTo>
                <a:lnTo>
                  <a:pt x="0" y="952500"/>
                </a:lnTo>
                <a:lnTo>
                  <a:pt x="914400" y="0"/>
                </a:lnTo>
                <a:close/>
              </a:path>
            </a:pathLst>
          </a:custGeom>
          <a:gradFill flip="none" rotWithShape="1">
            <a:gsLst>
              <a:gs pos="0">
                <a:srgbClr val="0284C2">
                  <a:shade val="30000"/>
                  <a:satMod val="115000"/>
                </a:srgbClr>
              </a:gs>
              <a:gs pos="50000">
                <a:srgbClr val="0284C2">
                  <a:shade val="67500"/>
                  <a:satMod val="115000"/>
                </a:srgbClr>
              </a:gs>
              <a:gs pos="100000">
                <a:srgbClr val="0284C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8677BD-1260-42CF-BC4E-BDB9ACFAAB01}"/>
              </a:ext>
            </a:extLst>
          </p:cNvPr>
          <p:cNvSpPr/>
          <p:nvPr/>
        </p:nvSpPr>
        <p:spPr>
          <a:xfrm>
            <a:off x="3864867" y="6039452"/>
            <a:ext cx="80085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b="1" dirty="0">
                <a:solidFill>
                  <a:schemeClr val="bg1"/>
                </a:solidFill>
              </a:rPr>
              <a:t>Mata Kuliah | </a:t>
            </a:r>
            <a:r>
              <a:rPr lang="en-US" b="1" dirty="0">
                <a:solidFill>
                  <a:schemeClr val="bg1"/>
                </a:solidFill>
              </a:rPr>
              <a:t>Desain dan </a:t>
            </a:r>
            <a:r>
              <a:rPr lang="en-US" b="1" dirty="0" err="1">
                <a:solidFill>
                  <a:schemeClr val="bg1"/>
                </a:solidFill>
              </a:rPr>
              <a:t>Analisis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Algoritma</a:t>
            </a:r>
            <a:endParaRPr lang="id-ID" b="1" dirty="0">
              <a:solidFill>
                <a:schemeClr val="bg1"/>
              </a:solidFill>
            </a:endParaRPr>
          </a:p>
          <a:p>
            <a:r>
              <a:rPr lang="id-ID" b="1" dirty="0">
                <a:solidFill>
                  <a:schemeClr val="bg1"/>
                </a:solidFill>
              </a:rPr>
              <a:t>Oleh:</a:t>
            </a:r>
            <a:r>
              <a:rPr lang="en-US" b="1" dirty="0">
                <a:solidFill>
                  <a:schemeClr val="bg1"/>
                </a:solidFill>
              </a:rPr>
              <a:t> Imam </a:t>
            </a:r>
            <a:r>
              <a:rPr lang="en-US" b="1" dirty="0" err="1">
                <a:solidFill>
                  <a:schemeClr val="bg1"/>
                </a:solidFill>
              </a:rPr>
              <a:t>Cholissodin</a:t>
            </a:r>
            <a:r>
              <a:rPr lang="id-ID" b="1" dirty="0">
                <a:solidFill>
                  <a:schemeClr val="bg1"/>
                </a:solidFill>
              </a:rPr>
              <a:t> | imamcs@ub.ac.id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id-ID" b="1" dirty="0">
                <a:solidFill>
                  <a:schemeClr val="bg1"/>
                </a:solidFill>
              </a:rPr>
              <a:t>| Fakultas Ilmu Komputer (</a:t>
            </a:r>
            <a:r>
              <a:rPr lang="en-US" b="1" dirty="0" err="1">
                <a:solidFill>
                  <a:schemeClr val="bg1"/>
                </a:solidFill>
              </a:rPr>
              <a:t>Filkom</a:t>
            </a:r>
            <a:r>
              <a:rPr lang="id-ID" b="1" dirty="0">
                <a:solidFill>
                  <a:schemeClr val="bg1"/>
                </a:solidFill>
              </a:rPr>
              <a:t>)</a:t>
            </a:r>
            <a:r>
              <a:rPr lang="en-US" b="1" dirty="0">
                <a:solidFill>
                  <a:schemeClr val="bg1"/>
                </a:solidFill>
              </a:rPr>
              <a:t> UB</a:t>
            </a:r>
            <a:endParaRPr lang="id-ID" b="1" dirty="0">
              <a:solidFill>
                <a:schemeClr val="bg1"/>
              </a:solidFill>
            </a:endParaRP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8B8DCEE3-7D6C-4AC6-8110-EAA193CA9652}"/>
              </a:ext>
            </a:extLst>
          </p:cNvPr>
          <p:cNvSpPr/>
          <p:nvPr/>
        </p:nvSpPr>
        <p:spPr>
          <a:xfrm flipH="1">
            <a:off x="400050" y="969853"/>
            <a:ext cx="3296096" cy="106325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gradFill flip="none" rotWithShape="1">
            <a:gsLst>
              <a:gs pos="0">
                <a:srgbClr val="EE5810">
                  <a:shade val="30000"/>
                  <a:satMod val="115000"/>
                </a:srgbClr>
              </a:gs>
              <a:gs pos="50000">
                <a:srgbClr val="EE5810">
                  <a:shade val="67500"/>
                  <a:satMod val="115000"/>
                </a:srgbClr>
              </a:gs>
              <a:gs pos="100000">
                <a:srgbClr val="EE581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2">
            <a:extLst>
              <a:ext uri="{FF2B5EF4-FFF2-40B4-BE49-F238E27FC236}">
                <a16:creationId xmlns:a16="http://schemas.microsoft.com/office/drawing/2014/main" id="{8BB9934E-1F77-4AEA-9BAF-58327BF621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8138" y="82588"/>
            <a:ext cx="8157718" cy="981075"/>
          </a:xfrm>
        </p:spPr>
        <p:txBody>
          <a:bodyPr>
            <a:normAutofit/>
          </a:bodyPr>
          <a:lstStyle/>
          <a:p>
            <a:r>
              <a:rPr lang="id-ID" altLang="en-US" b="1" dirty="0">
                <a:solidFill>
                  <a:schemeClr val="bg1"/>
                </a:solidFill>
              </a:rPr>
              <a:t>Outlines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6F838E8-8408-4547-8B5D-C3546FFE3C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15" y="5981700"/>
            <a:ext cx="2470985" cy="549966"/>
          </a:xfrm>
          <a:prstGeom prst="rect">
            <a:avLst/>
          </a:prstGeom>
        </p:spPr>
      </p:pic>
      <p:sp>
        <p:nvSpPr>
          <p:cNvPr id="41" name="Rectangle 3">
            <a:extLst>
              <a:ext uri="{FF2B5EF4-FFF2-40B4-BE49-F238E27FC236}">
                <a16:creationId xmlns:a16="http://schemas.microsoft.com/office/drawing/2014/main" id="{E3864DBE-FD44-4630-86A4-9D50371F6368}"/>
              </a:ext>
            </a:extLst>
          </p:cNvPr>
          <p:cNvSpPr txBox="1">
            <a:spLocks noChangeArrowheads="1"/>
          </p:cNvSpPr>
          <p:nvPr/>
        </p:nvSpPr>
        <p:spPr>
          <a:xfrm>
            <a:off x="3676651" y="1231389"/>
            <a:ext cx="7270749" cy="45407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115000"/>
              <a:buFont typeface="+mj-lt"/>
              <a:buAutoNum type="arabicPeriod"/>
              <a:tabLst/>
              <a:defRPr/>
            </a:pPr>
            <a:r>
              <a:rPr lang="en-US" sz="2000" b="1" dirty="0">
                <a:solidFill>
                  <a:prstClr val="white"/>
                </a:solidFill>
                <a:latin typeface="Calibri" panose="020F0502020204030204"/>
              </a:rPr>
              <a:t>Install </a:t>
            </a:r>
            <a:r>
              <a:rPr lang="en-US" sz="2000" b="1" dirty="0" err="1">
                <a:solidFill>
                  <a:prstClr val="white"/>
                </a:solidFill>
                <a:latin typeface="Calibri" panose="020F0502020204030204"/>
              </a:rPr>
              <a:t>npm</a:t>
            </a:r>
            <a:r>
              <a:rPr lang="en-US" sz="2000" b="1" dirty="0">
                <a:solidFill>
                  <a:prstClr val="white"/>
                </a:solidFill>
                <a:latin typeface="Calibri" panose="020F0502020204030204"/>
              </a:rPr>
              <a:t> dan node-red di Google </a:t>
            </a:r>
            <a:r>
              <a:rPr lang="en-US" sz="2000" b="1" dirty="0" err="1">
                <a:solidFill>
                  <a:prstClr val="white"/>
                </a:solidFill>
                <a:latin typeface="Calibri" panose="020F0502020204030204"/>
              </a:rPr>
              <a:t>Colab</a:t>
            </a:r>
            <a:endParaRPr lang="nn-NO" sz="2000" b="1" dirty="0">
              <a:solidFill>
                <a:prstClr val="white"/>
              </a:solidFill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Pct val="115000"/>
              <a:buFont typeface="+mj-lt"/>
              <a:buAutoNum type="arabicPeriod"/>
              <a:tabLst/>
              <a:defRPr/>
            </a:pPr>
            <a:r>
              <a:rPr lang="en-US" sz="2000" b="1" dirty="0">
                <a:solidFill>
                  <a:prstClr val="white"/>
                </a:solidFill>
                <a:latin typeface="Calibri" panose="020F0502020204030204"/>
              </a:rPr>
              <a:t>Setting node-red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prstClr val="white"/>
              </a:buClr>
              <a:buSzPct val="11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Desain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Arsitektur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Simulator IoT</a:t>
            </a:r>
            <a:endParaRPr lang="en-US" sz="1800" b="1" dirty="0">
              <a:solidFill>
                <a:prstClr val="white"/>
              </a:solidFill>
              <a:latin typeface="Calibri" panose="020F0502020204030204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prstClr val="white"/>
              </a:buClr>
              <a:buSzPct val="11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Konfigurasi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dengan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flespi.io/#/panel/list/sessions</a:t>
            </a:r>
          </a:p>
          <a:p>
            <a:pPr marL="457200" indent="-457200">
              <a:buClr>
                <a:schemeClr val="bg1"/>
              </a:buClr>
              <a:buSzPct val="115000"/>
              <a:buFont typeface="+mj-lt"/>
              <a:buAutoNum type="arabicPeriod"/>
            </a:pPr>
            <a:r>
              <a:rPr lang="en-US" sz="2000" b="1" dirty="0">
                <a:solidFill>
                  <a:prstClr val="white"/>
                </a:solidFill>
              </a:rPr>
              <a:t>Import </a:t>
            </a:r>
            <a:r>
              <a:rPr lang="en-US" sz="2000" b="1" dirty="0" err="1">
                <a:solidFill>
                  <a:prstClr val="white"/>
                </a:solidFill>
              </a:rPr>
              <a:t>contoh</a:t>
            </a:r>
            <a:r>
              <a:rPr lang="en-US" sz="2000" b="1" dirty="0">
                <a:solidFill>
                  <a:prstClr val="white"/>
                </a:solidFill>
              </a:rPr>
              <a:t> Workflow *.</a:t>
            </a:r>
            <a:r>
              <a:rPr lang="en-US" sz="2000" b="1" dirty="0" err="1">
                <a:solidFill>
                  <a:prstClr val="white"/>
                </a:solidFill>
              </a:rPr>
              <a:t>json</a:t>
            </a:r>
            <a:endParaRPr lang="en-US" sz="2000" b="1" dirty="0">
              <a:solidFill>
                <a:prstClr val="white"/>
              </a:solidFill>
            </a:endParaRPr>
          </a:p>
          <a:p>
            <a:pPr marL="457200" indent="-457200">
              <a:buClr>
                <a:schemeClr val="bg1"/>
              </a:buClr>
              <a:buSzPct val="115000"/>
              <a:buFont typeface="+mj-lt"/>
              <a:buAutoNum type="arabicPeriod"/>
            </a:pPr>
            <a:r>
              <a:rPr lang="en-US" sz="2000" b="1" dirty="0">
                <a:solidFill>
                  <a:prstClr val="white"/>
                </a:solidFill>
              </a:rPr>
              <a:t>Run "IoT Simulator + </a:t>
            </a:r>
            <a:r>
              <a:rPr lang="en-US" sz="2000" b="1" dirty="0" err="1">
                <a:solidFill>
                  <a:prstClr val="white"/>
                </a:solidFill>
              </a:rPr>
              <a:t>flespi</a:t>
            </a:r>
            <a:r>
              <a:rPr lang="en-US" sz="2000" b="1" dirty="0">
                <a:solidFill>
                  <a:prstClr val="white"/>
                </a:solidFill>
              </a:rPr>
              <a:t> MQTT Broker" </a:t>
            </a:r>
            <a:r>
              <a:rPr lang="en-US" sz="2000" b="1" dirty="0" err="1">
                <a:solidFill>
                  <a:prstClr val="white"/>
                </a:solidFill>
              </a:rPr>
              <a:t>dgn</a:t>
            </a:r>
            <a:r>
              <a:rPr lang="en-US" sz="2000" b="1" dirty="0">
                <a:solidFill>
                  <a:prstClr val="white"/>
                </a:solidFill>
              </a:rPr>
              <a:t> tunnel</a:t>
            </a:r>
          </a:p>
          <a:p>
            <a:pPr marL="457200" indent="-457200">
              <a:buClr>
                <a:schemeClr val="bg1"/>
              </a:buClr>
              <a:buSzPct val="115000"/>
              <a:buFont typeface="+mj-lt"/>
              <a:buAutoNum type="arabicPeriod"/>
            </a:pPr>
            <a:r>
              <a:rPr lang="en-US" sz="2000" b="1" dirty="0">
                <a:solidFill>
                  <a:prstClr val="white"/>
                </a:solidFill>
              </a:rPr>
              <a:t>Done :D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FF2369-FC1C-41CC-A469-D752055C30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234" b="48698" l="9297" r="25476"/>
                    </a14:imgEffect>
                  </a14:imgLayer>
                </a14:imgProps>
              </a:ext>
            </a:extLst>
          </a:blip>
          <a:srcRect l="9646" t="39858" r="75583" b="54128"/>
          <a:stretch/>
        </p:blipFill>
        <p:spPr>
          <a:xfrm>
            <a:off x="400050" y="2788444"/>
            <a:ext cx="3048000" cy="697706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AD9099F-2249-4E67-B5E9-83F648108CF3}"/>
              </a:ext>
            </a:extLst>
          </p:cNvPr>
          <p:cNvSpPr/>
          <p:nvPr/>
        </p:nvSpPr>
        <p:spPr>
          <a:xfrm>
            <a:off x="945732" y="1950928"/>
            <a:ext cx="1276350" cy="1278703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6ED209-F7EC-484D-AB26-9D066DCF10AA}"/>
              </a:ext>
            </a:extLst>
          </p:cNvPr>
          <p:cNvSpPr/>
          <p:nvPr/>
        </p:nvSpPr>
        <p:spPr>
          <a:xfrm>
            <a:off x="1153867" y="2260089"/>
            <a:ext cx="8383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b="1" dirty="0">
                <a:solidFill>
                  <a:srgbClr val="0331EF"/>
                </a:solidFill>
              </a:rPr>
              <a:t>DAA</a:t>
            </a:r>
            <a:endParaRPr lang="id-ID" sz="2800" dirty="0">
              <a:solidFill>
                <a:srgbClr val="A759F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849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0229832" cy="981075"/>
          </a:xfrm>
        </p:spPr>
        <p:txBody>
          <a:bodyPr>
            <a:normAutofit/>
          </a:bodyPr>
          <a:lstStyle/>
          <a:p>
            <a:r>
              <a:rPr lang="en-US" altLang="en-US" sz="3600" b="1" dirty="0" err="1">
                <a:solidFill>
                  <a:schemeClr val="bg1"/>
                </a:solidFill>
              </a:rPr>
              <a:t>Pengantar</a:t>
            </a:r>
            <a:r>
              <a:rPr lang="en-US" altLang="en-US" sz="3600" b="1" dirty="0">
                <a:solidFill>
                  <a:schemeClr val="bg1"/>
                </a:solidFill>
              </a:rPr>
              <a:t> | node-red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6580F178-9A78-4FDC-8C88-1EBE83633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2" y="1191170"/>
            <a:ext cx="10961677" cy="475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sz="1800" kern="0" dirty="0">
                <a:solidFill>
                  <a:schemeClr val="bg1"/>
                </a:solidFill>
                <a:latin typeface="Arial"/>
                <a:cs typeface="Arial"/>
              </a:rPr>
              <a:t>Desain </a:t>
            </a:r>
            <a:r>
              <a:rPr lang="en-US" sz="1800" kern="0" dirty="0" err="1">
                <a:solidFill>
                  <a:schemeClr val="bg1"/>
                </a:solidFill>
                <a:latin typeface="Arial"/>
                <a:cs typeface="Arial"/>
              </a:rPr>
              <a:t>Arsitektur</a:t>
            </a:r>
            <a:r>
              <a:rPr lang="en-US" sz="1800" kern="0" dirty="0">
                <a:solidFill>
                  <a:schemeClr val="bg1"/>
                </a:solidFill>
                <a:latin typeface="Arial"/>
                <a:cs typeface="Arial"/>
              </a:rPr>
              <a:t> Simulator IoT</a:t>
            </a: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46474D-07A5-431E-B81B-7807010859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42" y="1557436"/>
            <a:ext cx="9345826" cy="469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950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0229832" cy="981075"/>
          </a:xfrm>
        </p:spPr>
        <p:txBody>
          <a:bodyPr>
            <a:normAutofit/>
          </a:bodyPr>
          <a:lstStyle/>
          <a:p>
            <a:r>
              <a:rPr lang="en-US" altLang="en-US" sz="3600" b="1" dirty="0" err="1">
                <a:solidFill>
                  <a:schemeClr val="bg1"/>
                </a:solidFill>
              </a:rPr>
              <a:t>Pengantar</a:t>
            </a:r>
            <a:r>
              <a:rPr lang="en-US" altLang="en-US" sz="3600" b="1" dirty="0">
                <a:solidFill>
                  <a:schemeClr val="bg1"/>
                </a:solidFill>
              </a:rPr>
              <a:t> | node-red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6580F178-9A78-4FDC-8C88-1EBE83633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2" y="1191170"/>
            <a:ext cx="10961677" cy="475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sz="1800" kern="0" dirty="0">
                <a:solidFill>
                  <a:schemeClr val="bg1"/>
                </a:solidFill>
                <a:latin typeface="Arial"/>
                <a:cs typeface="Arial"/>
              </a:rPr>
              <a:t>Import </a:t>
            </a:r>
            <a:r>
              <a:rPr lang="en-US" sz="1800" kern="0" dirty="0" err="1">
                <a:solidFill>
                  <a:schemeClr val="bg1"/>
                </a:solidFill>
                <a:latin typeface="Arial"/>
                <a:cs typeface="Arial"/>
              </a:rPr>
              <a:t>Contoh</a:t>
            </a:r>
            <a:r>
              <a:rPr lang="en-US" sz="1800" kern="0" dirty="0">
                <a:solidFill>
                  <a:schemeClr val="bg1"/>
                </a:solidFill>
                <a:latin typeface="Arial"/>
                <a:cs typeface="Arial"/>
              </a:rPr>
              <a:t> Workflow </a:t>
            </a:r>
            <a:r>
              <a:rPr lang="en-US" sz="1800" kern="0" dirty="0" err="1">
                <a:solidFill>
                  <a:schemeClr val="bg1"/>
                </a:solidFill>
                <a:latin typeface="Arial"/>
                <a:cs typeface="Arial"/>
              </a:rPr>
              <a:t>untuk</a:t>
            </a:r>
            <a:r>
              <a:rPr lang="en-US" sz="1800" kern="0" dirty="0">
                <a:solidFill>
                  <a:schemeClr val="bg1"/>
                </a:solidFill>
                <a:latin typeface="Arial"/>
                <a:cs typeface="Arial"/>
              </a:rPr>
              <a:t> get data “Temperature, </a:t>
            </a:r>
            <a:r>
              <a:rPr lang="en-US" sz="1800" kern="0" dirty="0" err="1">
                <a:solidFill>
                  <a:schemeClr val="bg1"/>
                </a:solidFill>
                <a:latin typeface="Arial"/>
                <a:cs typeface="Arial"/>
              </a:rPr>
              <a:t>Air_Quality</a:t>
            </a:r>
            <a:r>
              <a:rPr lang="en-US" sz="1800" kern="0" dirty="0">
                <a:solidFill>
                  <a:schemeClr val="bg1"/>
                </a:solidFill>
                <a:latin typeface="Arial"/>
                <a:cs typeface="Arial"/>
              </a:rPr>
              <a:t> dan </a:t>
            </a:r>
            <a:r>
              <a:rPr lang="en-US" sz="1800" kern="0" dirty="0" err="1">
                <a:solidFill>
                  <a:schemeClr val="bg1"/>
                </a:solidFill>
                <a:latin typeface="Arial"/>
                <a:cs typeface="Arial"/>
              </a:rPr>
              <a:t>UV_Index</a:t>
            </a:r>
            <a:r>
              <a:rPr lang="en-US" sz="1800" kern="0" dirty="0">
                <a:solidFill>
                  <a:schemeClr val="bg1"/>
                </a:solidFill>
                <a:latin typeface="Arial"/>
                <a:cs typeface="Arial"/>
              </a:rPr>
              <a:t>”, </a:t>
            </a:r>
            <a:r>
              <a:rPr lang="en-US" sz="1800" kern="0" dirty="0" err="1">
                <a:solidFill>
                  <a:schemeClr val="bg1"/>
                </a:solidFill>
                <a:latin typeface="Arial"/>
                <a:cs typeface="Arial"/>
              </a:rPr>
              <a:t>klik</a:t>
            </a:r>
            <a:r>
              <a:rPr lang="en-US" sz="1800" kern="0" dirty="0">
                <a:solidFill>
                  <a:schemeClr val="bg1"/>
                </a:solidFill>
                <a:latin typeface="Arial"/>
                <a:cs typeface="Arial"/>
              </a:rPr>
              <a:t> “Import”</a:t>
            </a: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0FBF7F-C7A6-47E3-AE6F-932F67B3CE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902" y="1581997"/>
            <a:ext cx="3718589" cy="11324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D33B2D-0004-4FBC-956D-B5F7B303C8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646" y="2855524"/>
            <a:ext cx="4454649" cy="242047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4A554C7-ADB9-4B9B-9A8C-67760974279E}"/>
              </a:ext>
            </a:extLst>
          </p:cNvPr>
          <p:cNvCxnSpPr>
            <a:cxnSpLocks/>
          </p:cNvCxnSpPr>
          <p:nvPr/>
        </p:nvCxnSpPr>
        <p:spPr>
          <a:xfrm flipV="1">
            <a:off x="3619775" y="3602757"/>
            <a:ext cx="698500" cy="304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73FC2C-BF07-436C-A6C6-4EF304F431B2}"/>
              </a:ext>
            </a:extLst>
          </p:cNvPr>
          <p:cNvSpPr txBox="1"/>
          <p:nvPr/>
        </p:nvSpPr>
        <p:spPr>
          <a:xfrm>
            <a:off x="5371381" y="1868481"/>
            <a:ext cx="5957018" cy="1554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500" dirty="0">
                <a:solidFill>
                  <a:schemeClr val="bg1"/>
                </a:solidFill>
              </a:rPr>
              <a:t>[{"id":"cb83517b.a5e1e","type":"debug","z":"d70af7bd.4d2698","name":"Display msg.payload","active":true,"tosidebar":true,"console":false,"tostatus":false,"complete":"payload","x":640.3001174926758,"y":112.3333854675293,"wires":[]},{"id":"3be047fd.f44378","type":"inject","z":"d70af7bd.4d2698","name":"msg.payload Trigger","topic":"","payload":"","payloadType":"date","repeat":"2","crontab":"","once":false,"onceDelay":0.1,"x":142.3000030517578,"y":163.53335762023926,"wires":[["deecd2bb.11469"]]},{"id":"deecd2bb.11469","type":"iot-simulator","z":"d70af7bd.4d2698","name":"","options":[{"label":"Temperature","value":"30","range":"10"},{"label":"Air_Quality","value":"40","range":"10"},{"label":"UV_Index","value":"6","range":"5"}],"</a:t>
            </a:r>
            <a:r>
              <a:rPr lang="en-ID" sz="500" dirty="0" err="1">
                <a:solidFill>
                  <a:schemeClr val="bg1"/>
                </a:solidFill>
              </a:rPr>
              <a:t>preOptions</a:t>
            </a:r>
            <a:r>
              <a:rPr lang="en-ID" sz="500" dirty="0">
                <a:solidFill>
                  <a:schemeClr val="bg1"/>
                </a:solidFill>
              </a:rPr>
              <a:t>":[{"label":"Temperature","value":"30","range":"10"},{"label":"Air_Quality","value":"40","range":"10"}],"timestamp":true,"allinone":false,"optionEdited":true,"x":361.30010986328125,"y":165.40005779266357,"wires":[["cb83517b.a5e1e","c077ade6.ec0a"]]},{"id":"c077ade6.ec0a","type":"function","z":"d70af7bd.4d2698","name":"Payload Split","</a:t>
            </a:r>
            <a:r>
              <a:rPr lang="en-ID" sz="500" dirty="0" err="1">
                <a:solidFill>
                  <a:schemeClr val="bg1"/>
                </a:solidFill>
              </a:rPr>
              <a:t>func</a:t>
            </a:r>
            <a:r>
              <a:rPr lang="en-ID" sz="500" dirty="0">
                <a:solidFill>
                  <a:schemeClr val="bg1"/>
                </a:solidFill>
              </a:rPr>
              <a:t>":"var msg1 = null\</a:t>
            </a:r>
            <a:r>
              <a:rPr lang="en-ID" sz="500" dirty="0" err="1">
                <a:solidFill>
                  <a:schemeClr val="bg1"/>
                </a:solidFill>
              </a:rPr>
              <a:t>nif</a:t>
            </a:r>
            <a:r>
              <a:rPr lang="en-ID" sz="500" dirty="0">
                <a:solidFill>
                  <a:schemeClr val="bg1"/>
                </a:solidFill>
              </a:rPr>
              <a:t> ( </a:t>
            </a:r>
            <a:r>
              <a:rPr lang="en-ID" sz="500" dirty="0" err="1">
                <a:solidFill>
                  <a:schemeClr val="bg1"/>
                </a:solidFill>
              </a:rPr>
              <a:t>msg.payload</a:t>
            </a:r>
            <a:r>
              <a:rPr lang="en-ID" sz="500" dirty="0">
                <a:solidFill>
                  <a:schemeClr val="bg1"/>
                </a:solidFill>
              </a:rPr>
              <a:t>[\"Temperature\"] !== undefined) {\n   msg1 = {};\n   msg1.payload = </a:t>
            </a:r>
            <a:r>
              <a:rPr lang="en-ID" sz="500" dirty="0" err="1">
                <a:solidFill>
                  <a:schemeClr val="bg1"/>
                </a:solidFill>
              </a:rPr>
              <a:t>msg.payload</a:t>
            </a:r>
            <a:r>
              <a:rPr lang="en-ID" sz="500" dirty="0">
                <a:solidFill>
                  <a:schemeClr val="bg1"/>
                </a:solidFill>
              </a:rPr>
              <a:t>[\"Temperature\"];\n}\n\</a:t>
            </a:r>
            <a:r>
              <a:rPr lang="en-ID" sz="500" dirty="0" err="1">
                <a:solidFill>
                  <a:schemeClr val="bg1"/>
                </a:solidFill>
              </a:rPr>
              <a:t>nvar</a:t>
            </a:r>
            <a:r>
              <a:rPr lang="en-ID" sz="500" dirty="0">
                <a:solidFill>
                  <a:schemeClr val="bg1"/>
                </a:solidFill>
              </a:rPr>
              <a:t> msg2 = null\</a:t>
            </a:r>
            <a:r>
              <a:rPr lang="en-ID" sz="500" dirty="0" err="1">
                <a:solidFill>
                  <a:schemeClr val="bg1"/>
                </a:solidFill>
              </a:rPr>
              <a:t>nif</a:t>
            </a:r>
            <a:r>
              <a:rPr lang="en-ID" sz="500" dirty="0">
                <a:solidFill>
                  <a:schemeClr val="bg1"/>
                </a:solidFill>
              </a:rPr>
              <a:t> ( </a:t>
            </a:r>
            <a:r>
              <a:rPr lang="en-ID" sz="500" dirty="0" err="1">
                <a:solidFill>
                  <a:schemeClr val="bg1"/>
                </a:solidFill>
              </a:rPr>
              <a:t>msg.payload</a:t>
            </a:r>
            <a:r>
              <a:rPr lang="en-ID" sz="500" dirty="0">
                <a:solidFill>
                  <a:schemeClr val="bg1"/>
                </a:solidFill>
              </a:rPr>
              <a:t>[\"</a:t>
            </a:r>
            <a:r>
              <a:rPr lang="en-ID" sz="500" dirty="0" err="1">
                <a:solidFill>
                  <a:schemeClr val="bg1"/>
                </a:solidFill>
              </a:rPr>
              <a:t>Air_Quality</a:t>
            </a:r>
            <a:r>
              <a:rPr lang="en-ID" sz="500" dirty="0">
                <a:solidFill>
                  <a:schemeClr val="bg1"/>
                </a:solidFill>
              </a:rPr>
              <a:t>\"] !== undefined){\n   msg2 = {};\n   msg2.payload = </a:t>
            </a:r>
            <a:r>
              <a:rPr lang="en-ID" sz="500" dirty="0" err="1">
                <a:solidFill>
                  <a:schemeClr val="bg1"/>
                </a:solidFill>
              </a:rPr>
              <a:t>msg.payload</a:t>
            </a:r>
            <a:r>
              <a:rPr lang="en-ID" sz="500" dirty="0">
                <a:solidFill>
                  <a:schemeClr val="bg1"/>
                </a:solidFill>
              </a:rPr>
              <a:t>[\"</a:t>
            </a:r>
            <a:r>
              <a:rPr lang="en-ID" sz="500" dirty="0" err="1">
                <a:solidFill>
                  <a:schemeClr val="bg1"/>
                </a:solidFill>
              </a:rPr>
              <a:t>Air_Quality</a:t>
            </a:r>
            <a:r>
              <a:rPr lang="en-ID" sz="500" dirty="0">
                <a:solidFill>
                  <a:schemeClr val="bg1"/>
                </a:solidFill>
              </a:rPr>
              <a:t>\"];\n}\n\</a:t>
            </a:r>
            <a:r>
              <a:rPr lang="en-ID" sz="500" dirty="0" err="1">
                <a:solidFill>
                  <a:schemeClr val="bg1"/>
                </a:solidFill>
              </a:rPr>
              <a:t>nvar</a:t>
            </a:r>
            <a:r>
              <a:rPr lang="en-ID" sz="500" dirty="0">
                <a:solidFill>
                  <a:schemeClr val="bg1"/>
                </a:solidFill>
              </a:rPr>
              <a:t> msg3 = null\</a:t>
            </a:r>
            <a:r>
              <a:rPr lang="en-ID" sz="500" dirty="0" err="1">
                <a:solidFill>
                  <a:schemeClr val="bg1"/>
                </a:solidFill>
              </a:rPr>
              <a:t>nif</a:t>
            </a:r>
            <a:r>
              <a:rPr lang="en-ID" sz="500" dirty="0">
                <a:solidFill>
                  <a:schemeClr val="bg1"/>
                </a:solidFill>
              </a:rPr>
              <a:t> ( </a:t>
            </a:r>
            <a:r>
              <a:rPr lang="en-ID" sz="500" dirty="0" err="1">
                <a:solidFill>
                  <a:schemeClr val="bg1"/>
                </a:solidFill>
              </a:rPr>
              <a:t>msg.payload</a:t>
            </a:r>
            <a:r>
              <a:rPr lang="en-ID" sz="500" dirty="0">
                <a:solidFill>
                  <a:schemeClr val="bg1"/>
                </a:solidFill>
              </a:rPr>
              <a:t>[\"</a:t>
            </a:r>
            <a:r>
              <a:rPr lang="en-ID" sz="500" dirty="0" err="1">
                <a:solidFill>
                  <a:schemeClr val="bg1"/>
                </a:solidFill>
              </a:rPr>
              <a:t>UV_Index</a:t>
            </a:r>
            <a:r>
              <a:rPr lang="en-ID" sz="500" dirty="0">
                <a:solidFill>
                  <a:schemeClr val="bg1"/>
                </a:solidFill>
              </a:rPr>
              <a:t>\"] !== undefined){\n   msg3 = {};\n   msg3.payload = </a:t>
            </a:r>
            <a:r>
              <a:rPr lang="en-ID" sz="500" dirty="0" err="1">
                <a:solidFill>
                  <a:schemeClr val="bg1"/>
                </a:solidFill>
              </a:rPr>
              <a:t>msg.payload</a:t>
            </a:r>
            <a:r>
              <a:rPr lang="en-ID" sz="500" dirty="0">
                <a:solidFill>
                  <a:schemeClr val="bg1"/>
                </a:solidFill>
              </a:rPr>
              <a:t>[\"</a:t>
            </a:r>
            <a:r>
              <a:rPr lang="en-ID" sz="500" dirty="0" err="1">
                <a:solidFill>
                  <a:schemeClr val="bg1"/>
                </a:solidFill>
              </a:rPr>
              <a:t>UV_Index</a:t>
            </a:r>
            <a:r>
              <a:rPr lang="en-ID" sz="500" dirty="0">
                <a:solidFill>
                  <a:schemeClr val="bg1"/>
                </a:solidFill>
              </a:rPr>
              <a:t>\"];\n}\</a:t>
            </a:r>
            <a:r>
              <a:rPr lang="en-ID" sz="500" dirty="0" err="1">
                <a:solidFill>
                  <a:schemeClr val="bg1"/>
                </a:solidFill>
              </a:rPr>
              <a:t>nreturn</a:t>
            </a:r>
            <a:r>
              <a:rPr lang="en-ID" sz="500" dirty="0">
                <a:solidFill>
                  <a:schemeClr val="bg1"/>
                </a:solidFill>
              </a:rPr>
              <a:t> [msg1, msg2, msg3];","outputs":3,"noerr":0,"x":524.3000946044922,"y":216.60003185272217,"wires":[["18af797e.554067"],["661f5e00.71c9b4"],["9e42205.31f5ae"]]},{"id":"18af797e.554067","type":"ui_gauge","z":"d70af7bd.4d2698","name":"Temperature","group":"5b9e6fe9.d44e3","order":0,"width":"4","height":"4","gtype":"gage","title":"Temperature","label":"°</a:t>
            </a:r>
            <a:r>
              <a:rPr lang="en-ID" sz="500" dirty="0" err="1">
                <a:solidFill>
                  <a:schemeClr val="bg1"/>
                </a:solidFill>
              </a:rPr>
              <a:t>C","format</a:t>
            </a:r>
            <a:r>
              <a:rPr lang="en-ID" sz="500" dirty="0">
                <a:solidFill>
                  <a:schemeClr val="bg1"/>
                </a:solidFill>
              </a:rPr>
              <a:t>":"{{value}} °C","min":0,"max":"100","colors":["#00b500","#e6e600","#ca3838"],"seg1":"","seg2":"","x":689.3003082275391,"y":169.40005111694336,"wires":[]},{"id":"661f5e00.71c9b4","type":"ui_chart","z":"d70af7bd.4d2698","name":"Air Quality","group":"5b9e6fe9.d44e3","order":1,"width":"4","height":"4","label":"Air Quality","chartType":"line","legend":"false","xformat":"HH:mm:ss","interpolate":"linear","nodata":"","dot":true,"ymin":"","ymax":"","removeOlder":1,"removeOlderPoints":"","removeOlderUnit":"3600","cutout":0,"useOneColor":false,"colors":["#1f77b4","#aec7e8","#ff7f0e","#2ca02c","#98df8a","#d62728","#ff9896","#9467bd","#c5b0d5"],"useOldStyle":false,"x":686.3002815246582,"y":226.40008354187012,"wires":[[],[]]},{"id":"9e42205.31f5ae","type":"ui_gauge","z":"d70af7bd.4d2698","name":"","group":"5b9e6fe9.d44e3","order":2,"width":"4","height":"4","gtype":"gage","title":"UV </a:t>
            </a:r>
            <a:r>
              <a:rPr lang="en-ID" sz="500" dirty="0" err="1">
                <a:solidFill>
                  <a:schemeClr val="bg1"/>
                </a:solidFill>
              </a:rPr>
              <a:t>Index","label":"units","format</a:t>
            </a:r>
            <a:r>
              <a:rPr lang="en-ID" sz="500" dirty="0">
                <a:solidFill>
                  <a:schemeClr val="bg1"/>
                </a:solidFill>
              </a:rPr>
              <a:t>":"{{value}}","min":"1","max":"12","colors":["#00b500","#e6e600","#ca3838"],"seg1":"6","seg2":"9","x":677.5234375,"y":290.9609375,"wires":[]},{"id":"5b9e6fe9.d44e3","type":"ui_group","z":"","name":"SensorData","tab":"a1882c32.fc82a","order":2,"disp":true,"width":"12","collapse":false},{"id":"a1882c32.fc82a","type":"ui_tab","z":"","name":"Dashboard","icon":"dashboard","order":1}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D982F9-BAE9-465D-A020-09B09C2E0623}"/>
              </a:ext>
            </a:extLst>
          </p:cNvPr>
          <p:cNvSpPr txBox="1"/>
          <p:nvPr/>
        </p:nvSpPr>
        <p:spPr>
          <a:xfrm>
            <a:off x="5371381" y="1564103"/>
            <a:ext cx="6087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>
                <a:solidFill>
                  <a:schemeClr val="bg1"/>
                </a:solidFill>
              </a:rPr>
              <a:t>Lalu copy </a:t>
            </a:r>
            <a:r>
              <a:rPr lang="en-ID" dirty="0" err="1">
                <a:solidFill>
                  <a:schemeClr val="bg1"/>
                </a:solidFill>
              </a:rPr>
              <a:t>isi</a:t>
            </a:r>
            <a:r>
              <a:rPr lang="en-ID" dirty="0">
                <a:solidFill>
                  <a:schemeClr val="bg1"/>
                </a:solidFill>
              </a:rPr>
              <a:t> file </a:t>
            </a:r>
            <a:r>
              <a:rPr lang="en-ID" dirty="0" err="1">
                <a:solidFill>
                  <a:schemeClr val="bg1"/>
                </a:solidFill>
              </a:rPr>
              <a:t>iot</a:t>
            </a:r>
            <a:r>
              <a:rPr lang="en-ID" dirty="0">
                <a:solidFill>
                  <a:schemeClr val="bg1"/>
                </a:solidFill>
              </a:rPr>
              <a:t>-simulator-temperature-air-</a:t>
            </a:r>
            <a:r>
              <a:rPr lang="en-ID" dirty="0" err="1">
                <a:solidFill>
                  <a:schemeClr val="bg1"/>
                </a:solidFill>
              </a:rPr>
              <a:t>uv.json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berikut</a:t>
            </a:r>
            <a:r>
              <a:rPr lang="en-ID" dirty="0">
                <a:solidFill>
                  <a:schemeClr val="bg1"/>
                </a:solidFill>
              </a:rPr>
              <a:t>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E975EB-E09D-4D26-8864-AC17E77A57A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05" t="25530" r="45227" b="17369"/>
          <a:stretch/>
        </p:blipFill>
        <p:spPr>
          <a:xfrm>
            <a:off x="5428453" y="3466492"/>
            <a:ext cx="3542552" cy="281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25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0229832" cy="981075"/>
          </a:xfrm>
        </p:spPr>
        <p:txBody>
          <a:bodyPr>
            <a:normAutofit/>
          </a:bodyPr>
          <a:lstStyle/>
          <a:p>
            <a:r>
              <a:rPr lang="en-US" altLang="en-US" sz="3600" b="1" dirty="0" err="1">
                <a:solidFill>
                  <a:schemeClr val="bg1"/>
                </a:solidFill>
              </a:rPr>
              <a:t>Pengantar</a:t>
            </a:r>
            <a:r>
              <a:rPr lang="en-US" altLang="en-US" sz="3600" b="1" dirty="0">
                <a:solidFill>
                  <a:schemeClr val="bg1"/>
                </a:solidFill>
              </a:rPr>
              <a:t> | node-red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6580F178-9A78-4FDC-8C88-1EBE83633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2" y="1191170"/>
            <a:ext cx="10961677" cy="475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sz="1800" kern="0" dirty="0">
                <a:solidFill>
                  <a:schemeClr val="bg1"/>
                </a:solidFill>
                <a:latin typeface="Arial"/>
                <a:cs typeface="Arial"/>
              </a:rPr>
              <a:t>Hasil Import Workflow, </a:t>
            </a:r>
            <a:r>
              <a:rPr lang="en-US" sz="1800" kern="0" dirty="0" err="1">
                <a:solidFill>
                  <a:schemeClr val="bg1"/>
                </a:solidFill>
                <a:latin typeface="Arial"/>
                <a:cs typeface="Arial"/>
              </a:rPr>
              <a:t>lalu</a:t>
            </a:r>
            <a:r>
              <a:rPr lang="en-US" sz="1800" kern="0" dirty="0">
                <a:solidFill>
                  <a:schemeClr val="bg1"/>
                </a:solidFill>
                <a:latin typeface="Arial"/>
                <a:cs typeface="Arial"/>
              </a:rPr>
              <a:t> double </a:t>
            </a:r>
            <a:r>
              <a:rPr lang="en-US" sz="1800" kern="0" dirty="0" err="1">
                <a:solidFill>
                  <a:schemeClr val="bg1"/>
                </a:solidFill>
                <a:latin typeface="Arial"/>
                <a:cs typeface="Arial"/>
              </a:rPr>
              <a:t>klik</a:t>
            </a:r>
            <a:r>
              <a:rPr lang="en-US" sz="1800" kern="0" dirty="0">
                <a:solidFill>
                  <a:schemeClr val="bg1"/>
                </a:solidFill>
                <a:latin typeface="Arial"/>
                <a:cs typeface="Arial"/>
              </a:rPr>
              <a:t> “ny-10001/sensor1”, </a:t>
            </a:r>
            <a:r>
              <a:rPr lang="en-US" sz="1800" kern="0" dirty="0" err="1">
                <a:solidFill>
                  <a:schemeClr val="bg1"/>
                </a:solidFill>
                <a:latin typeface="Arial"/>
                <a:cs typeface="Arial"/>
              </a:rPr>
              <a:t>lalu</a:t>
            </a:r>
            <a:r>
              <a:rPr lang="en-US" sz="1800" kern="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800" kern="0" dirty="0" err="1">
                <a:solidFill>
                  <a:schemeClr val="bg1"/>
                </a:solidFill>
                <a:latin typeface="Arial"/>
                <a:cs typeface="Arial"/>
              </a:rPr>
              <a:t>masukkan</a:t>
            </a:r>
            <a:r>
              <a:rPr lang="en-US" sz="1800" kern="0" dirty="0">
                <a:solidFill>
                  <a:schemeClr val="bg1"/>
                </a:solidFill>
                <a:latin typeface="Arial"/>
                <a:cs typeface="Arial"/>
              </a:rPr>
              <a:t> data </a:t>
            </a:r>
            <a:r>
              <a:rPr lang="en-US" sz="1800" kern="0" dirty="0" err="1">
                <a:solidFill>
                  <a:schemeClr val="bg1"/>
                </a:solidFill>
                <a:latin typeface="Arial"/>
                <a:cs typeface="Arial"/>
              </a:rPr>
              <a:t>berikut</a:t>
            </a: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marL="0" lvl="0" indent="0" algn="just" eaLnBrk="1" hangingPunct="1">
              <a:buNone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A1BFB-56E7-4A67-9B91-80EA69E968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2106" b="24652"/>
          <a:stretch/>
        </p:blipFill>
        <p:spPr>
          <a:xfrm>
            <a:off x="816682" y="1569236"/>
            <a:ext cx="4178410" cy="23589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8C1CE9-C1FA-4339-AA2A-4A25115569C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369" t="15509" r="22126" b="46329"/>
          <a:stretch/>
        </p:blipFill>
        <p:spPr>
          <a:xfrm>
            <a:off x="5718433" y="1569236"/>
            <a:ext cx="4250724" cy="2236646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B17DDEA-4C8D-4430-AA93-BF922F262AE9}"/>
              </a:ext>
            </a:extLst>
          </p:cNvPr>
          <p:cNvCxnSpPr>
            <a:cxnSpLocks/>
          </p:cNvCxnSpPr>
          <p:nvPr/>
        </p:nvCxnSpPr>
        <p:spPr>
          <a:xfrm flipV="1">
            <a:off x="8547316" y="2682874"/>
            <a:ext cx="698500" cy="304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AA07BE24-3C16-4D40-8305-975817D2DBE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000" t="15509" b="21875"/>
          <a:stretch/>
        </p:blipFill>
        <p:spPr>
          <a:xfrm>
            <a:off x="8287332" y="4035095"/>
            <a:ext cx="2890978" cy="21322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A15A92-C870-4BF3-8F36-554CCA532D5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4634" t="15509" b="38916"/>
          <a:stretch/>
        </p:blipFill>
        <p:spPr>
          <a:xfrm>
            <a:off x="4382575" y="4035095"/>
            <a:ext cx="3603876" cy="213227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ACAE61E-6905-43B0-9388-AF3ECD76C413}"/>
              </a:ext>
            </a:extLst>
          </p:cNvPr>
          <p:cNvSpPr txBox="1"/>
          <p:nvPr/>
        </p:nvSpPr>
        <p:spPr>
          <a:xfrm>
            <a:off x="10054582" y="1482545"/>
            <a:ext cx="17514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>
                <a:solidFill>
                  <a:schemeClr val="bg1"/>
                </a:solidFill>
              </a:rPr>
              <a:t>Lalu </a:t>
            </a:r>
            <a:r>
              <a:rPr lang="en-ID" dirty="0" err="1">
                <a:solidFill>
                  <a:schemeClr val="bg1"/>
                </a:solidFill>
              </a:rPr>
              <a:t>klik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bagian</a:t>
            </a:r>
            <a:r>
              <a:rPr lang="en-ID" dirty="0">
                <a:solidFill>
                  <a:schemeClr val="bg1"/>
                </a:solidFill>
              </a:rPr>
              <a:t> icon “pen”, </a:t>
            </a:r>
            <a:r>
              <a:rPr lang="en-ID" dirty="0" err="1">
                <a:solidFill>
                  <a:schemeClr val="bg1"/>
                </a:solidFill>
              </a:rPr>
              <a:t>masukkan</a:t>
            </a:r>
            <a:r>
              <a:rPr lang="en-ID" dirty="0">
                <a:solidFill>
                  <a:schemeClr val="bg1"/>
                </a:solidFill>
              </a:rPr>
              <a:t> data </a:t>
            </a:r>
            <a:r>
              <a:rPr lang="en-ID" dirty="0" err="1">
                <a:solidFill>
                  <a:schemeClr val="bg1"/>
                </a:solidFill>
              </a:rPr>
              <a:t>berikut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16" name="Arrow: Curved Down 15">
            <a:extLst>
              <a:ext uri="{FF2B5EF4-FFF2-40B4-BE49-F238E27FC236}">
                <a16:creationId xmlns:a16="http://schemas.microsoft.com/office/drawing/2014/main" id="{123B1B4D-96EB-4723-81FC-FE522EE30372}"/>
              </a:ext>
            </a:extLst>
          </p:cNvPr>
          <p:cNvSpPr/>
          <p:nvPr/>
        </p:nvSpPr>
        <p:spPr>
          <a:xfrm rot="3082949">
            <a:off x="10103092" y="3405028"/>
            <a:ext cx="704335" cy="38895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30E520-F46F-4331-BCB8-576A35CDF9C4}"/>
              </a:ext>
            </a:extLst>
          </p:cNvPr>
          <p:cNvSpPr txBox="1"/>
          <p:nvPr/>
        </p:nvSpPr>
        <p:spPr>
          <a:xfrm>
            <a:off x="2308490" y="4688599"/>
            <a:ext cx="17514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>
                <a:solidFill>
                  <a:schemeClr val="bg1"/>
                </a:solidFill>
              </a:rPr>
              <a:t>Lalu </a:t>
            </a:r>
            <a:r>
              <a:rPr lang="en-ID" dirty="0" err="1">
                <a:solidFill>
                  <a:schemeClr val="bg1"/>
                </a:solidFill>
              </a:rPr>
              <a:t>klik</a:t>
            </a:r>
            <a:r>
              <a:rPr lang="en-ID" dirty="0">
                <a:solidFill>
                  <a:schemeClr val="bg1"/>
                </a:solidFill>
              </a:rPr>
              <a:t> “Update”, </a:t>
            </a:r>
            <a:r>
              <a:rPr lang="en-ID" dirty="0" err="1">
                <a:solidFill>
                  <a:schemeClr val="bg1"/>
                </a:solidFill>
              </a:rPr>
              <a:t>klik</a:t>
            </a:r>
            <a:r>
              <a:rPr lang="en-ID" dirty="0">
                <a:solidFill>
                  <a:schemeClr val="bg1"/>
                </a:solidFill>
              </a:rPr>
              <a:t> “Done”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D76AF28-763A-4FC1-9B5D-62524EDA2996}"/>
              </a:ext>
            </a:extLst>
          </p:cNvPr>
          <p:cNvCxnSpPr>
            <a:cxnSpLocks/>
          </p:cNvCxnSpPr>
          <p:nvPr/>
        </p:nvCxnSpPr>
        <p:spPr>
          <a:xfrm flipH="1">
            <a:off x="4039958" y="2748690"/>
            <a:ext cx="619524" cy="5326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771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0229832" cy="981075"/>
          </a:xfrm>
        </p:spPr>
        <p:txBody>
          <a:bodyPr>
            <a:normAutofit/>
          </a:bodyPr>
          <a:lstStyle/>
          <a:p>
            <a:r>
              <a:rPr lang="en-US" altLang="en-US" sz="3600" b="1" dirty="0" err="1">
                <a:solidFill>
                  <a:schemeClr val="bg1"/>
                </a:solidFill>
              </a:rPr>
              <a:t>Pengantar</a:t>
            </a:r>
            <a:r>
              <a:rPr lang="en-US" altLang="en-US" sz="3600" b="1" dirty="0">
                <a:solidFill>
                  <a:schemeClr val="bg1"/>
                </a:solidFill>
              </a:rPr>
              <a:t> | node-red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6580F178-9A78-4FDC-8C88-1EBE83633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2" y="1191170"/>
            <a:ext cx="10961677" cy="5069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sz="1800" kern="0" dirty="0">
                <a:solidFill>
                  <a:schemeClr val="bg1"/>
                </a:solidFill>
                <a:latin typeface="Arial"/>
                <a:cs typeface="Arial"/>
              </a:rPr>
              <a:t>Setting interval </a:t>
            </a:r>
            <a:r>
              <a:rPr lang="en-US" sz="1800" kern="0" dirty="0" err="1">
                <a:solidFill>
                  <a:schemeClr val="bg1"/>
                </a:solidFill>
                <a:latin typeface="Arial"/>
                <a:cs typeface="Arial"/>
              </a:rPr>
              <a:t>waktu</a:t>
            </a:r>
            <a:r>
              <a:rPr lang="en-US" sz="1800" kern="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800" kern="0" dirty="0" err="1">
                <a:solidFill>
                  <a:schemeClr val="bg1"/>
                </a:solidFill>
                <a:latin typeface="Arial"/>
                <a:cs typeface="Arial"/>
              </a:rPr>
              <a:t>pengambilan</a:t>
            </a:r>
            <a:r>
              <a:rPr lang="en-US" sz="1800" kern="0" dirty="0">
                <a:solidFill>
                  <a:schemeClr val="bg1"/>
                </a:solidFill>
                <a:latin typeface="Arial"/>
                <a:cs typeface="Arial"/>
              </a:rPr>
              <a:t> data, </a:t>
            </a:r>
            <a:r>
              <a:rPr lang="en-US" sz="1800" kern="0" dirty="0" err="1">
                <a:solidFill>
                  <a:schemeClr val="bg1"/>
                </a:solidFill>
                <a:latin typeface="Arial"/>
                <a:cs typeface="Arial"/>
              </a:rPr>
              <a:t>klik</a:t>
            </a:r>
            <a:r>
              <a:rPr lang="en-US" sz="1800" kern="0" dirty="0">
                <a:solidFill>
                  <a:schemeClr val="bg1"/>
                </a:solidFill>
                <a:latin typeface="Arial"/>
                <a:cs typeface="Arial"/>
              </a:rPr>
              <a:t> “Sensor Trigger”</a:t>
            </a: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sz="1800" kern="0" dirty="0">
                <a:solidFill>
                  <a:schemeClr val="bg1"/>
                </a:solidFill>
                <a:latin typeface="Arial"/>
                <a:cs typeface="Arial"/>
              </a:rPr>
              <a:t>Lalu </a:t>
            </a:r>
            <a:r>
              <a:rPr lang="en-US" sz="1800" kern="0" dirty="0" err="1">
                <a:solidFill>
                  <a:schemeClr val="bg1"/>
                </a:solidFill>
                <a:latin typeface="Arial"/>
                <a:cs typeface="Arial"/>
              </a:rPr>
              <a:t>Klik</a:t>
            </a:r>
            <a:r>
              <a:rPr lang="en-US" sz="1800" kern="0" dirty="0">
                <a:solidFill>
                  <a:schemeClr val="bg1"/>
                </a:solidFill>
                <a:latin typeface="Arial"/>
                <a:cs typeface="Arial"/>
              </a:rPr>
              <a:t> “Deploy’</a:t>
            </a: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marL="0" lvl="0" indent="0" algn="just" eaLnBrk="1" hangingPunct="1">
              <a:buNone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CAE61E-6905-43B0-9388-AF3ECD76C413}"/>
              </a:ext>
            </a:extLst>
          </p:cNvPr>
          <p:cNvSpPr txBox="1"/>
          <p:nvPr/>
        </p:nvSpPr>
        <p:spPr>
          <a:xfrm>
            <a:off x="9902185" y="1497465"/>
            <a:ext cx="175143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>
                <a:solidFill>
                  <a:schemeClr val="bg1"/>
                </a:solidFill>
              </a:rPr>
              <a:t>Pada </a:t>
            </a:r>
            <a:r>
              <a:rPr lang="en-ID" dirty="0" err="1">
                <a:solidFill>
                  <a:schemeClr val="bg1"/>
                </a:solidFill>
              </a:rPr>
              <a:t>bagian</a:t>
            </a:r>
            <a:r>
              <a:rPr lang="en-ID" dirty="0">
                <a:solidFill>
                  <a:schemeClr val="bg1"/>
                </a:solidFill>
              </a:rPr>
              <a:t> “Repeat”, </a:t>
            </a:r>
            <a:r>
              <a:rPr lang="en-ID" dirty="0" err="1">
                <a:solidFill>
                  <a:schemeClr val="bg1"/>
                </a:solidFill>
              </a:rPr>
              <a:t>misal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pilih</a:t>
            </a:r>
            <a:r>
              <a:rPr lang="en-ID" dirty="0">
                <a:solidFill>
                  <a:schemeClr val="bg1"/>
                </a:solidFill>
              </a:rPr>
              <a:t> interval 3 seconds.</a:t>
            </a:r>
          </a:p>
          <a:p>
            <a:endParaRPr lang="en-ID" dirty="0">
              <a:solidFill>
                <a:schemeClr val="bg1"/>
              </a:solidFill>
            </a:endParaRPr>
          </a:p>
          <a:p>
            <a:r>
              <a:rPr lang="en-ID" dirty="0">
                <a:solidFill>
                  <a:schemeClr val="bg1"/>
                </a:solidFill>
              </a:rPr>
              <a:t>Lalu </a:t>
            </a:r>
            <a:r>
              <a:rPr lang="en-ID" dirty="0" err="1">
                <a:solidFill>
                  <a:schemeClr val="bg1"/>
                </a:solidFill>
              </a:rPr>
              <a:t>klik</a:t>
            </a:r>
            <a:r>
              <a:rPr lang="en-ID" dirty="0">
                <a:solidFill>
                  <a:schemeClr val="bg1"/>
                </a:solidFill>
              </a:rPr>
              <a:t>  “Done”</a:t>
            </a:r>
          </a:p>
          <a:p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88C3A4-4A13-4BF5-8567-AC031ACBF4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116" t="15509"/>
          <a:stretch/>
        </p:blipFill>
        <p:spPr>
          <a:xfrm>
            <a:off x="7122101" y="1583761"/>
            <a:ext cx="2741004" cy="38010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BD4BDB-2A24-49B7-BB71-BF5EE0BC88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962" t="5926"/>
          <a:stretch/>
        </p:blipFill>
        <p:spPr>
          <a:xfrm>
            <a:off x="781842" y="1583760"/>
            <a:ext cx="6015041" cy="403046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8712340-6602-46F0-A3E0-24DDEAF98AC8}"/>
              </a:ext>
            </a:extLst>
          </p:cNvPr>
          <p:cNvCxnSpPr>
            <a:cxnSpLocks/>
          </p:cNvCxnSpPr>
          <p:nvPr/>
        </p:nvCxnSpPr>
        <p:spPr>
          <a:xfrm flipH="1">
            <a:off x="1442047" y="2626792"/>
            <a:ext cx="619524" cy="5326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0CEE9D2-8FAE-4CFD-BC00-386FC79C3D8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367034" y="2296722"/>
            <a:ext cx="4035173" cy="3410404"/>
          </a:xfrm>
          <a:prstGeom prst="bentConnector3">
            <a:avLst>
              <a:gd name="adj1" fmla="val 2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24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59061</TotalTime>
  <Words>1824</Words>
  <Application>Microsoft Office PowerPoint</Application>
  <PresentationFormat>Widescreen</PresentationFormat>
  <Paragraphs>168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Consolas</vt:lpstr>
      <vt:lpstr>Courier New</vt:lpstr>
      <vt:lpstr>Wingdings</vt:lpstr>
      <vt:lpstr>Office Theme</vt:lpstr>
      <vt:lpstr>Node-red dan IoT Simulation Pada Google Colab &amp; Heroku utk run Algoritma dgn Worse Case Rendah</vt:lpstr>
      <vt:lpstr>Outlines</vt:lpstr>
      <vt:lpstr>Pengantar Free Hosting for Edu | node-red / Flask Web / Flutter App</vt:lpstr>
      <vt:lpstr>Pengantar | node-red</vt:lpstr>
      <vt:lpstr>Outlines</vt:lpstr>
      <vt:lpstr>Pengantar | node-red</vt:lpstr>
      <vt:lpstr>Pengantar | node-red</vt:lpstr>
      <vt:lpstr>Pengantar | node-red</vt:lpstr>
      <vt:lpstr>Pengantar | node-red</vt:lpstr>
      <vt:lpstr>Pengantar | node-red</vt:lpstr>
      <vt:lpstr>Pengantar | node-red</vt:lpstr>
      <vt:lpstr>Terimakasih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Setup node-red - IoT Sim. - embed Alg. dgn Worse Case kecil - DAA</dc:title>
  <dc:creator>Imam Cholissodin</dc:creator>
  <cp:lastModifiedBy>Power Education</cp:lastModifiedBy>
  <cp:revision>3202</cp:revision>
  <dcterms:created xsi:type="dcterms:W3CDTF">2020-02-18T14:57:13Z</dcterms:created>
  <dcterms:modified xsi:type="dcterms:W3CDTF">2022-12-19T17:48:48Z</dcterms:modified>
</cp:coreProperties>
</file>